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charts/chart80.xml" ContentType="application/vnd.openxmlformats-officedocument.drawingml.chart+xml"/>
  <Override PartName="/ppt/charts/chart81.xml" ContentType="application/vnd.openxmlformats-officedocument.drawingml.chart+xml"/>
  <Override PartName="/ppt/charts/chart82.xml" ContentType="application/vnd.openxmlformats-officedocument.drawingml.char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notesMasters/notesMaster1.xml" ContentType="application/vnd.openxmlformats-officedocument.presentationml.notesMaster+xml"/>
  <Override PartName="/ppt/notesMasters/_rels/notesMaster1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9.xml.rels" ContentType="application/vnd.openxmlformats-package.relationships+xml"/>
  <Override PartName="/ppt/slides/_rels/slide10.xml.rels" ContentType="application/vnd.openxmlformats-package.relationships+xml"/>
  <Override PartName="/ppt/slides/_rels/slide11.xml.rels" ContentType="application/vnd.openxmlformats-package.relationships+xml"/>
  <Override PartName="/ppt/slides/_rels/slide12.xml.rels" ContentType="application/vnd.openxmlformats-package.relationships+xml"/>
  <Override PartName="/ppt/slides/_rels/slide13.xml.rels" ContentType="application/vnd.openxmlformats-package.relationships+xml"/>
  <Override PartName="/ppt/slides/_rels/slide14.xml.rels" ContentType="application/vnd.openxmlformats-package.relationships+xml"/>
  <Override PartName="/ppt/media/image1.png" ContentType="image/png"/>
  <Override PartName="/ppt/media/image2.png" ContentType="image/png"/>
  <Override PartName="/ppt/media/image3.png" ContentType="image/png"/>
  <Override PartName="/ppt/media/image4.png" ContentType="image/png"/>
  <Override PartName="/ppt/media/image5.png" ContentType="image/png"/>
  <Override PartName="/ppt/media/image6.png" ContentType="image/png"/>
  <Override PartName="/ppt/media/image7.png" ContentType="image/png"/>
  <Override PartName="/ppt/media/image8.png" ContentType="image/png"/>
  <Override PartName="/ppt/media/image9.png" ContentType="image/png"/>
  <Override PartName="/ppt/media/image10.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_rels/notesSlide1.xml.rels" ContentType="application/vnd.openxmlformats-package.relationships+xml"/>
  <Override PartName="/ppt/notesSlides/_rels/notesSlide3.xml.rels" ContentType="application/vnd.openxmlformats-package.relationships+xml"/>
  <Override PartName="/ppt/_rels/presentation.xml.rels" ContentType="application/vnd.openxmlformats-package.relationshi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</p:sldIdLst>
  <p:sldSz cx="9144000" cy="6858000"/>
  <p:notesSz cx="6858000" cy="9144000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9" Type="http://schemas.openxmlformats.org/officeDocument/2006/relationships/slide" Target="slides/slide5.xml"/><Relationship Id="rId10" Type="http://schemas.openxmlformats.org/officeDocument/2006/relationships/slide" Target="slides/slide6.xml"/><Relationship Id="rId11" Type="http://schemas.openxmlformats.org/officeDocument/2006/relationships/slide" Target="slides/slide7.xml"/><Relationship Id="rId12" Type="http://schemas.openxmlformats.org/officeDocument/2006/relationships/slide" Target="slides/slide8.xml"/><Relationship Id="rId13" Type="http://schemas.openxmlformats.org/officeDocument/2006/relationships/slide" Target="slides/slide9.xml"/><Relationship Id="rId14" Type="http://schemas.openxmlformats.org/officeDocument/2006/relationships/slide" Target="slides/slide10.xml"/><Relationship Id="rId15" Type="http://schemas.openxmlformats.org/officeDocument/2006/relationships/slide" Target="slides/slide11.xml"/><Relationship Id="rId16" Type="http://schemas.openxmlformats.org/officeDocument/2006/relationships/slide" Target="slides/slide12.xml"/><Relationship Id="rId17" Type="http://schemas.openxmlformats.org/officeDocument/2006/relationships/slide" Target="slides/slide13.xml"/><Relationship Id="rId18" Type="http://schemas.openxmlformats.org/officeDocument/2006/relationships/slide" Target="slides/slide14.xml"/>
</Relationships>
</file>

<file path=ppt/charts/chart8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roundedCorners val="0"/>
  <c:chart>
    <c:autoTitleDeleted val="1"/>
    <c:plotArea>
      <c:layout>
        <c:manualLayout>
          <c:layoutTarget val="inner"/>
          <c:xMode val="edge"/>
          <c:yMode val="edge"/>
          <c:x val="0.0461629512724403"/>
          <c:y val="0.11913357400722"/>
          <c:w val="0.507555730913395"/>
          <c:h val="0.752675913610742"/>
        </c:manualLayout>
      </c:layout>
      <c:doughnutChart>
        <c:varyColors val="1"/>
        <c:ser>
          <c:idx val="0"/>
          <c:order val="0"/>
          <c:tx>
            <c:strRef>
              <c:f>label 0</c:f>
              <c:strCache>
                <c:ptCount val="1"/>
                <c:pt idx="0">
                  <c:v>Продажи</c:v>
                </c:pt>
              </c:strCache>
            </c:strRef>
          </c:tx>
          <c:spPr>
            <a:gradFill>
              <a:gsLst>
                <a:gs pos="0">
                  <a:srgbClr val="435ec5"/>
                </a:gs>
                <a:gs pos="100000">
                  <a:srgbClr val="2a3f92"/>
                </a:gs>
              </a:gsLst>
              <a:lin ang="5400000"/>
            </a:gradFill>
            <a:ln w="0">
              <a:noFill/>
            </a:ln>
          </c:spPr>
          <c:explosion val="0"/>
          <c:dPt>
            <c:idx val="0"/>
            <c:spPr>
              <a:gradFill>
                <a:gsLst>
                  <a:gs pos="0">
                    <a:srgbClr val="4256a9"/>
                  </a:gs>
                  <a:gs pos="100000">
                    <a:srgbClr val="253882"/>
                  </a:gs>
                </a:gsLst>
                <a:lin ang="5400000"/>
              </a:gradFill>
              <a:ln w="0">
                <a:noFill/>
              </a:ln>
            </c:spPr>
          </c:dPt>
          <c:dPt>
            <c:idx val="1"/>
            <c:spPr>
              <a:gradFill>
                <a:gsLst>
                  <a:gs pos="0">
                    <a:srgbClr val="47b0d5"/>
                  </a:gs>
                  <a:gs pos="100000">
                    <a:srgbClr val="2485a7"/>
                  </a:gs>
                </a:gsLst>
                <a:lin ang="5400000"/>
              </a:gradFill>
              <a:ln w="0">
                <a:noFill/>
              </a:ln>
            </c:spPr>
          </c:dPt>
          <c:dPt>
            <c:idx val="2"/>
            <c:spPr>
              <a:gradFill>
                <a:gsLst>
                  <a:gs pos="0">
                    <a:srgbClr val="8dcd3e"/>
                  </a:gs>
                  <a:gs pos="100000">
                    <a:srgbClr val="659925"/>
                  </a:gs>
                </a:gsLst>
                <a:lin ang="5400000"/>
              </a:gradFill>
              <a:ln w="0">
                <a:noFill/>
              </a:ln>
            </c:spPr>
          </c:dPt>
          <c:dPt>
            <c:idx val="3"/>
            <c:spPr>
              <a:gradFill>
                <a:gsLst>
                  <a:gs pos="0">
                    <a:srgbClr val="4ab295"/>
                  </a:gs>
                  <a:gs pos="100000">
                    <a:srgbClr val="2f846d"/>
                  </a:gs>
                </a:gsLst>
                <a:lin ang="5400000"/>
              </a:gradFill>
              <a:ln w="0">
                <a:noFill/>
              </a:ln>
            </c:spPr>
          </c:dPt>
          <c:dPt>
            <c:idx val="4"/>
            <c:spPr>
              <a:gradFill>
                <a:gsLst>
                  <a:gs pos="0">
                    <a:srgbClr val="d86c1b"/>
                  </a:gs>
                  <a:gs pos="100000">
                    <a:srgbClr val="ab4b02"/>
                  </a:gs>
                </a:gsLst>
                <a:lin ang="5400000"/>
              </a:gradFill>
              <a:ln w="0">
                <a:noFill/>
              </a:ln>
            </c:spPr>
          </c:dPt>
          <c:dLbls>
            <c:dLbl>
              <c:idx val="0"/>
              <c:txPr>
                <a:bodyPr wrap="square"/>
                <a:lstStyle/>
                <a:p>
                  <a:pPr>
                    <a:defRPr b="0" sz="1800" spc="-1" strike="noStrike">
                      <a:solidFill>
                        <a:srgbClr val="000000"/>
                      </a:solidFill>
                      <a:latin typeface="Trebuchet MS"/>
                      <a:ea typeface="DejaVu Sans"/>
                    </a:defRPr>
                  </a:pPr>
                </a:p>
              </c:txPr>
              <c:showLegendKey val="0"/>
              <c:showVal val="0"/>
              <c:showCatName val="0"/>
              <c:showSerName val="0"/>
              <c:showPercent val="1"/>
              <c:separator>
</c:separator>
            </c:dLbl>
            <c:dLbl>
              <c:idx val="1"/>
              <c:txPr>
                <a:bodyPr wrap="square"/>
                <a:lstStyle/>
                <a:p>
                  <a:pPr>
                    <a:defRPr b="0" sz="1800" spc="-1" strike="noStrike">
                      <a:solidFill>
                        <a:srgbClr val="000000"/>
                      </a:solidFill>
                      <a:latin typeface="Trebuchet MS"/>
                      <a:ea typeface="DejaVu Sans"/>
                    </a:defRPr>
                  </a:pPr>
                </a:p>
              </c:txPr>
              <c:showLegendKey val="0"/>
              <c:showVal val="0"/>
              <c:showCatName val="0"/>
              <c:showSerName val="0"/>
              <c:showPercent val="1"/>
              <c:separator>
</c:separator>
            </c:dLbl>
            <c:dLbl>
              <c:idx val="2"/>
              <c:txPr>
                <a:bodyPr wrap="square"/>
                <a:lstStyle/>
                <a:p>
                  <a:pPr>
                    <a:defRPr b="0" sz="1800" spc="-1" strike="noStrike">
                      <a:solidFill>
                        <a:srgbClr val="000000"/>
                      </a:solidFill>
                      <a:latin typeface="Trebuchet MS"/>
                      <a:ea typeface="DejaVu Sans"/>
                    </a:defRPr>
                  </a:pPr>
                </a:p>
              </c:txPr>
              <c:showLegendKey val="0"/>
              <c:showVal val="0"/>
              <c:showCatName val="0"/>
              <c:showSerName val="0"/>
              <c:showPercent val="1"/>
              <c:separator>
</c:separator>
            </c:dLbl>
            <c:dLbl>
              <c:idx val="3"/>
              <c:txPr>
                <a:bodyPr wrap="square"/>
                <a:lstStyle/>
                <a:p>
                  <a:pPr>
                    <a:defRPr b="0" sz="1800" spc="-1" strike="noStrike">
                      <a:solidFill>
                        <a:srgbClr val="000000"/>
                      </a:solidFill>
                      <a:latin typeface="Trebuchet MS"/>
                      <a:ea typeface="DejaVu Sans"/>
                    </a:defRPr>
                  </a:pPr>
                </a:p>
              </c:txPr>
              <c:showLegendKey val="0"/>
              <c:showVal val="0"/>
              <c:showCatName val="0"/>
              <c:showSerName val="0"/>
              <c:showPercent val="1"/>
              <c:separator>
</c:separator>
            </c:dLbl>
            <c:dLbl>
              <c:idx val="4"/>
              <c:txPr>
                <a:bodyPr wrap="square"/>
                <a:lstStyle/>
                <a:p>
                  <a:pPr>
                    <a:defRPr b="0" sz="1800" spc="-1" strike="noStrike">
                      <a:solidFill>
                        <a:srgbClr val="000000"/>
                      </a:solidFill>
                      <a:latin typeface="Trebuchet MS"/>
                      <a:ea typeface="DejaVu Sans"/>
                    </a:defRPr>
                  </a:pPr>
                </a:p>
              </c:txPr>
              <c:showLegendKey val="0"/>
              <c:showVal val="0"/>
              <c:showCatName val="0"/>
              <c:showSerName val="0"/>
              <c:showPercent val="1"/>
              <c:separator>
</c:separator>
            </c:dLbl>
            <c:txPr>
              <a:bodyPr wrap="square"/>
              <a:lstStyle/>
              <a:p>
                <a:pPr>
                  <a:defRPr b="0" sz="1800" spc="-1" strike="noStrike">
                    <a:solidFill>
                      <a:srgbClr val="000000"/>
                    </a:solidFill>
                    <a:latin typeface="Trebuchet MS"/>
                    <a:ea typeface="DejaVu Sans"/>
                  </a:defRPr>
                </a:pPr>
              </a:p>
            </c:txPr>
            <c:showLegendKey val="0"/>
            <c:showVal val="0"/>
            <c:showCatName val="0"/>
            <c:showSerName val="0"/>
            <c:showPercent val="1"/>
            <c:separator>
</c:separator>
            <c:showLeaderLines val="1"/>
          </c:dLbls>
          <c:cat>
            <c:strRef>
              <c:f>categories</c:f>
              <c:strCache>
                <c:ptCount val="5"/>
                <c:pt idx="0">
                  <c:v>налог на доходы физических лиц</c:v>
                </c:pt>
                <c:pt idx="1">
                  <c:v>единый с/х налог</c:v>
                </c:pt>
                <c:pt idx="2">
                  <c:v>налогна имущество физических лиц</c:v>
                </c:pt>
                <c:pt idx="3">
                  <c:v>земельный налог с организаций</c:v>
                </c:pt>
                <c:pt idx="4">
                  <c:v>земельный налог с физических лиц</c:v>
                </c:pt>
              </c:strCache>
            </c:strRef>
          </c:cat>
          <c:val>
            <c:numRef>
              <c:f>0</c:f>
              <c:numCache>
                <c:formatCode>General</c:formatCode>
                <c:ptCount val="5"/>
                <c:pt idx="0">
                  <c:v>2.4</c:v>
                </c:pt>
                <c:pt idx="1">
                  <c:v>0.06</c:v>
                </c:pt>
                <c:pt idx="2">
                  <c:v>1.5</c:v>
                </c:pt>
                <c:pt idx="3">
                  <c:v>17</c:v>
                </c:pt>
                <c:pt idx="4">
                  <c:v>26.3</c:v>
                </c:pt>
              </c:numCache>
            </c:numRef>
          </c:val>
        </c:ser>
        <c:firstSliceAng val="0"/>
        <c:holeSize val="50"/>
      </c:doughnutChart>
      <c:spPr>
        <a:noFill/>
        <a:ln w="0">
          <a:noFill/>
        </a:ln>
      </c:spPr>
    </c:plotArea>
    <c:legend>
      <c:legendPos val="r"/>
      <c:layout>
        <c:manualLayout>
          <c:xMode val="edge"/>
          <c:yMode val="edge"/>
          <c:x val="0.581274933037319"/>
          <c:y val="0.00185633382507429"/>
          <c:w val="0.395011543695927"/>
          <c:h val="0.998143604534561"/>
        </c:manualLayout>
      </c:layout>
      <c:overlay val="0"/>
      <c:spPr>
        <a:noFill/>
        <a:ln w="0">
          <a:noFill/>
        </a:ln>
      </c:spPr>
      <c:txPr>
        <a:bodyPr/>
        <a:lstStyle/>
        <a:p>
          <a:pPr>
            <a:defRPr b="0" sz="1800" spc="-1" strike="noStrike">
              <a:solidFill>
                <a:srgbClr val="000000"/>
              </a:solidFill>
              <a:latin typeface="Trebuchet MS"/>
              <a:ea typeface="DejaVu Sans"/>
            </a:defRPr>
          </a:pPr>
        </a:p>
      </c:txPr>
    </c:legend>
    <c:plotVisOnly val="1"/>
    <c:dispBlanksAs val="gap"/>
  </c:chart>
  <c:spPr>
    <a:noFill/>
    <a:ln w="9360">
      <a:solidFill>
        <a:srgbClr val="d9d9d9"/>
      </a:solidFill>
      <a:round/>
    </a:ln>
  </c:spPr>
</c:chartSpace>
</file>

<file path=ppt/charts/chart8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roundedCorners val="0"/>
  <c:chart>
    <c:autoTitleDeleted val="1"/>
    <c:plotArea>
      <c:layout>
        <c:manualLayout>
          <c:layoutTarget val="inner"/>
          <c:xMode val="edge"/>
          <c:yMode val="edge"/>
          <c:x val="0.0461629512724403"/>
          <c:y val="0.11913357400722"/>
          <c:w val="0.507555730913395"/>
          <c:h val="0.752675913610742"/>
        </c:manualLayout>
      </c:layout>
      <c:doughnutChart>
        <c:varyColors val="1"/>
        <c:ser>
          <c:idx val="0"/>
          <c:order val="0"/>
          <c:tx>
            <c:strRef>
              <c:f>label 0</c:f>
              <c:strCache>
                <c:ptCount val="1"/>
                <c:pt idx="0">
                  <c:v>Продажи</c:v>
                </c:pt>
              </c:strCache>
            </c:strRef>
          </c:tx>
          <c:spPr>
            <a:gradFill>
              <a:gsLst>
                <a:gs pos="0">
                  <a:srgbClr val="435ec5"/>
                </a:gs>
                <a:gs pos="100000">
                  <a:srgbClr val="2a3f92"/>
                </a:gs>
              </a:gsLst>
              <a:lin ang="5400000"/>
            </a:gradFill>
            <a:ln w="0">
              <a:noFill/>
            </a:ln>
          </c:spPr>
          <c:explosion val="0"/>
          <c:dPt>
            <c:idx val="0"/>
            <c:spPr>
              <a:gradFill>
                <a:gsLst>
                  <a:gs pos="0">
                    <a:srgbClr val="4256a9"/>
                  </a:gs>
                  <a:gs pos="100000">
                    <a:srgbClr val="253882"/>
                  </a:gs>
                </a:gsLst>
                <a:lin ang="5400000"/>
              </a:gradFill>
              <a:ln w="0">
                <a:noFill/>
              </a:ln>
            </c:spPr>
          </c:dPt>
          <c:dPt>
            <c:idx val="1"/>
            <c:spPr>
              <a:gradFill>
                <a:gsLst>
                  <a:gs pos="0">
                    <a:srgbClr val="47b0d5"/>
                  </a:gs>
                  <a:gs pos="100000">
                    <a:srgbClr val="2485a7"/>
                  </a:gs>
                </a:gsLst>
                <a:lin ang="5400000"/>
              </a:gradFill>
              <a:ln w="0">
                <a:noFill/>
              </a:ln>
            </c:spPr>
          </c:dPt>
          <c:dPt>
            <c:idx val="2"/>
            <c:spPr>
              <a:gradFill>
                <a:gsLst>
                  <a:gs pos="0">
                    <a:srgbClr val="8dcd3e"/>
                  </a:gs>
                  <a:gs pos="100000">
                    <a:srgbClr val="659925"/>
                  </a:gs>
                </a:gsLst>
                <a:lin ang="5400000"/>
              </a:gradFill>
              <a:ln w="0">
                <a:noFill/>
              </a:ln>
            </c:spPr>
          </c:dPt>
          <c:dPt>
            <c:idx val="3"/>
            <c:spPr>
              <a:gradFill>
                <a:gsLst>
                  <a:gs pos="0">
                    <a:srgbClr val="4ab295"/>
                  </a:gs>
                  <a:gs pos="100000">
                    <a:srgbClr val="2f846d"/>
                  </a:gs>
                </a:gsLst>
                <a:lin ang="5400000"/>
              </a:gradFill>
              <a:ln w="0">
                <a:noFill/>
              </a:ln>
            </c:spPr>
          </c:dPt>
          <c:dPt>
            <c:idx val="4"/>
            <c:spPr>
              <a:gradFill>
                <a:gsLst>
                  <a:gs pos="0">
                    <a:srgbClr val="d86c1b"/>
                  </a:gs>
                  <a:gs pos="100000">
                    <a:srgbClr val="ab4b02"/>
                  </a:gs>
                </a:gsLst>
                <a:lin ang="5400000"/>
              </a:gradFill>
              <a:ln w="0">
                <a:noFill/>
              </a:ln>
            </c:spPr>
          </c:dPt>
          <c:dLbls>
            <c:dLbl>
              <c:idx val="0"/>
              <c:txPr>
                <a:bodyPr wrap="square"/>
                <a:lstStyle/>
                <a:p>
                  <a:pPr>
                    <a:defRPr b="0" sz="1800" spc="-1" strike="noStrike">
                      <a:solidFill>
                        <a:srgbClr val="000000"/>
                      </a:solidFill>
                      <a:latin typeface="Trebuchet MS"/>
                      <a:ea typeface="DejaVu Sans"/>
                    </a:defRPr>
                  </a:pPr>
                </a:p>
              </c:txPr>
              <c:showLegendKey val="0"/>
              <c:showVal val="0"/>
              <c:showCatName val="0"/>
              <c:showSerName val="0"/>
              <c:showPercent val="1"/>
              <c:separator>
</c:separator>
            </c:dLbl>
            <c:dLbl>
              <c:idx val="1"/>
              <c:txPr>
                <a:bodyPr wrap="square"/>
                <a:lstStyle/>
                <a:p>
                  <a:pPr>
                    <a:defRPr b="0" sz="1800" spc="-1" strike="noStrike">
                      <a:solidFill>
                        <a:srgbClr val="000000"/>
                      </a:solidFill>
                      <a:latin typeface="Trebuchet MS"/>
                      <a:ea typeface="DejaVu Sans"/>
                    </a:defRPr>
                  </a:pPr>
                </a:p>
              </c:txPr>
              <c:showLegendKey val="0"/>
              <c:showVal val="0"/>
              <c:showCatName val="0"/>
              <c:showSerName val="0"/>
              <c:showPercent val="1"/>
              <c:separator>
</c:separator>
            </c:dLbl>
            <c:dLbl>
              <c:idx val="2"/>
              <c:txPr>
                <a:bodyPr wrap="square"/>
                <a:lstStyle/>
                <a:p>
                  <a:pPr>
                    <a:defRPr b="0" sz="1800" spc="-1" strike="noStrike">
                      <a:solidFill>
                        <a:srgbClr val="000000"/>
                      </a:solidFill>
                      <a:latin typeface="Trebuchet MS"/>
                      <a:ea typeface="DejaVu Sans"/>
                    </a:defRPr>
                  </a:pPr>
                </a:p>
              </c:txPr>
              <c:showLegendKey val="0"/>
              <c:showVal val="0"/>
              <c:showCatName val="0"/>
              <c:showSerName val="0"/>
              <c:showPercent val="1"/>
              <c:separator>
</c:separator>
            </c:dLbl>
            <c:dLbl>
              <c:idx val="3"/>
              <c:txPr>
                <a:bodyPr wrap="square"/>
                <a:lstStyle/>
                <a:p>
                  <a:pPr>
                    <a:defRPr b="0" sz="1800" spc="-1" strike="noStrike">
                      <a:solidFill>
                        <a:srgbClr val="000000"/>
                      </a:solidFill>
                      <a:latin typeface="Trebuchet MS"/>
                      <a:ea typeface="DejaVu Sans"/>
                    </a:defRPr>
                  </a:pPr>
                </a:p>
              </c:txPr>
              <c:showLegendKey val="0"/>
              <c:showVal val="0"/>
              <c:showCatName val="0"/>
              <c:showSerName val="0"/>
              <c:showPercent val="1"/>
              <c:separator>
</c:separator>
            </c:dLbl>
            <c:dLbl>
              <c:idx val="4"/>
              <c:txPr>
                <a:bodyPr wrap="square"/>
                <a:lstStyle/>
                <a:p>
                  <a:pPr>
                    <a:defRPr b="0" sz="1800" spc="-1" strike="noStrike">
                      <a:solidFill>
                        <a:srgbClr val="000000"/>
                      </a:solidFill>
                      <a:latin typeface="Trebuchet MS"/>
                      <a:ea typeface="DejaVu Sans"/>
                    </a:defRPr>
                  </a:pPr>
                </a:p>
              </c:txPr>
              <c:showLegendKey val="0"/>
              <c:showVal val="0"/>
              <c:showCatName val="0"/>
              <c:showSerName val="0"/>
              <c:showPercent val="1"/>
              <c:separator>
</c:separator>
            </c:dLbl>
            <c:txPr>
              <a:bodyPr wrap="square"/>
              <a:lstStyle/>
              <a:p>
                <a:pPr>
                  <a:defRPr b="0" sz="1800" spc="-1" strike="noStrike">
                    <a:solidFill>
                      <a:srgbClr val="000000"/>
                    </a:solidFill>
                    <a:latin typeface="Trebuchet MS"/>
                    <a:ea typeface="DejaVu Sans"/>
                  </a:defRPr>
                </a:pPr>
              </a:p>
            </c:txPr>
            <c:showLegendKey val="0"/>
            <c:showVal val="0"/>
            <c:showCatName val="0"/>
            <c:showSerName val="0"/>
            <c:showPercent val="1"/>
            <c:separator>
</c:separator>
            <c:showLeaderLines val="1"/>
          </c:dLbls>
          <c:cat>
            <c:strRef>
              <c:f>categories</c:f>
              <c:strCache>
                <c:ptCount val="5"/>
                <c:pt idx="0">
                  <c:v>налог на доходы физических лиц</c:v>
                </c:pt>
                <c:pt idx="1">
                  <c:v>единый с/х налог</c:v>
                </c:pt>
                <c:pt idx="2">
                  <c:v>налогна имущество физических лиц</c:v>
                </c:pt>
                <c:pt idx="3">
                  <c:v>земельный налог с организаций</c:v>
                </c:pt>
                <c:pt idx="4">
                  <c:v>земельный налог с физических лиц</c:v>
                </c:pt>
              </c:strCache>
            </c:strRef>
          </c:cat>
          <c:val>
            <c:numRef>
              <c:f>0</c:f>
              <c:numCache>
                <c:formatCode>General</c:formatCode>
                <c:ptCount val="5"/>
                <c:pt idx="0">
                  <c:v>3.5</c:v>
                </c:pt>
                <c:pt idx="1">
                  <c:v>0</c:v>
                </c:pt>
                <c:pt idx="2">
                  <c:v>2</c:v>
                </c:pt>
                <c:pt idx="3">
                  <c:v>21.4</c:v>
                </c:pt>
                <c:pt idx="4">
                  <c:v>35.8</c:v>
                </c:pt>
              </c:numCache>
            </c:numRef>
          </c:val>
        </c:ser>
        <c:firstSliceAng val="0"/>
        <c:holeSize val="50"/>
      </c:doughnutChart>
      <c:spPr>
        <a:noFill/>
        <a:ln w="0">
          <a:noFill/>
        </a:ln>
      </c:spPr>
    </c:plotArea>
    <c:legend>
      <c:legendPos val="r"/>
      <c:layout>
        <c:manualLayout>
          <c:xMode val="edge"/>
          <c:yMode val="edge"/>
          <c:x val="0.581274933037319"/>
          <c:y val="0.00185633382507429"/>
          <c:w val="0.395011543695927"/>
          <c:h val="0.998143604534561"/>
        </c:manualLayout>
      </c:layout>
      <c:overlay val="0"/>
      <c:spPr>
        <a:noFill/>
        <a:ln w="0">
          <a:noFill/>
        </a:ln>
      </c:spPr>
      <c:txPr>
        <a:bodyPr/>
        <a:lstStyle/>
        <a:p>
          <a:pPr>
            <a:defRPr b="0" sz="1800" spc="-1" strike="noStrike">
              <a:solidFill>
                <a:srgbClr val="000000"/>
              </a:solidFill>
              <a:latin typeface="Trebuchet MS"/>
              <a:ea typeface="DejaVu Sans"/>
            </a:defRPr>
          </a:pPr>
        </a:p>
      </c:txPr>
    </c:legend>
    <c:plotVisOnly val="1"/>
    <c:dispBlanksAs val="gap"/>
  </c:chart>
  <c:spPr>
    <a:noFill/>
    <a:ln w="9360">
      <a:solidFill>
        <a:srgbClr val="d9d9d9"/>
      </a:solidFill>
      <a:round/>
    </a:ln>
  </c:spPr>
</c:chartSpace>
</file>

<file path=ppt/charts/chart8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roundedCorners val="0"/>
  <c:chart>
    <c:autoTitleDeleted val="1"/>
    <c:plotArea>
      <c:layout>
        <c:manualLayout>
          <c:layoutTarget val="inner"/>
          <c:xMode val="edge"/>
          <c:yMode val="edge"/>
          <c:x val="0.0461629512724403"/>
          <c:y val="0.11913357400722"/>
          <c:w val="0.507555730913395"/>
          <c:h val="0.752675913610742"/>
        </c:manualLayout>
      </c:layout>
      <c:doughnutChart>
        <c:varyColors val="1"/>
        <c:ser>
          <c:idx val="0"/>
          <c:order val="0"/>
          <c:tx>
            <c:strRef>
              <c:f>label 0</c:f>
              <c:strCache>
                <c:ptCount val="1"/>
                <c:pt idx="0">
                  <c:v>Продажи</c:v>
                </c:pt>
              </c:strCache>
            </c:strRef>
          </c:tx>
          <c:spPr>
            <a:gradFill>
              <a:gsLst>
                <a:gs pos="0">
                  <a:srgbClr val="435ec5"/>
                </a:gs>
                <a:gs pos="100000">
                  <a:srgbClr val="2a3f92"/>
                </a:gs>
              </a:gsLst>
              <a:lin ang="5400000"/>
            </a:gradFill>
            <a:ln w="0">
              <a:noFill/>
            </a:ln>
          </c:spPr>
          <c:explosion val="3"/>
          <c:dPt>
            <c:idx val="0"/>
            <c:explosion val="3"/>
            <c:spPr>
              <a:gradFill>
                <a:gsLst>
                  <a:gs pos="0">
                    <a:srgbClr val="4256a9"/>
                  </a:gs>
                  <a:gs pos="100000">
                    <a:srgbClr val="253882"/>
                  </a:gs>
                </a:gsLst>
                <a:lin ang="5400000"/>
              </a:gradFill>
              <a:ln w="0">
                <a:noFill/>
              </a:ln>
            </c:spPr>
          </c:dPt>
          <c:dPt>
            <c:idx val="1"/>
            <c:explosion val="3"/>
            <c:spPr>
              <a:gradFill>
                <a:gsLst>
                  <a:gs pos="0">
                    <a:srgbClr val="47b0d5"/>
                  </a:gs>
                  <a:gs pos="100000">
                    <a:srgbClr val="2485a7"/>
                  </a:gs>
                </a:gsLst>
                <a:lin ang="5400000"/>
              </a:gradFill>
              <a:ln w="0">
                <a:noFill/>
              </a:ln>
            </c:spPr>
          </c:dPt>
          <c:dPt>
            <c:idx val="2"/>
            <c:explosion val="3"/>
            <c:spPr>
              <a:gradFill>
                <a:gsLst>
                  <a:gs pos="0">
                    <a:srgbClr val="8dcd3e"/>
                  </a:gs>
                  <a:gs pos="100000">
                    <a:srgbClr val="659925"/>
                  </a:gs>
                </a:gsLst>
                <a:lin ang="5400000"/>
              </a:gradFill>
              <a:ln w="0">
                <a:noFill/>
              </a:ln>
            </c:spPr>
          </c:dPt>
          <c:dPt>
            <c:idx val="3"/>
            <c:explosion val="3"/>
            <c:spPr>
              <a:gradFill>
                <a:gsLst>
                  <a:gs pos="0">
                    <a:srgbClr val="4ab295"/>
                  </a:gs>
                  <a:gs pos="100000">
                    <a:srgbClr val="2f846d"/>
                  </a:gs>
                </a:gsLst>
                <a:lin ang="5400000"/>
              </a:gradFill>
              <a:ln w="0">
                <a:noFill/>
              </a:ln>
            </c:spPr>
          </c:dPt>
          <c:dPt>
            <c:idx val="4"/>
            <c:explosion val="3"/>
            <c:spPr>
              <a:gradFill>
                <a:gsLst>
                  <a:gs pos="0">
                    <a:srgbClr val="d86c1b"/>
                  </a:gs>
                  <a:gs pos="100000">
                    <a:srgbClr val="ab4b02"/>
                  </a:gs>
                </a:gsLst>
                <a:lin ang="5400000"/>
              </a:gradFill>
              <a:ln w="0">
                <a:noFill/>
              </a:ln>
            </c:spPr>
          </c:dPt>
          <c:dLbls>
            <c:dLbl>
              <c:idx val="0"/>
              <c:txPr>
                <a:bodyPr wrap="square"/>
                <a:lstStyle/>
                <a:p>
                  <a:pPr>
                    <a:defRPr b="0" sz="1800" spc="-1" strike="noStrike">
                      <a:solidFill>
                        <a:srgbClr val="000000"/>
                      </a:solidFill>
                      <a:latin typeface="Trebuchet MS"/>
                      <a:ea typeface="DejaVu Sans"/>
                    </a:defRPr>
                  </a:pPr>
                </a:p>
              </c:txPr>
              <c:showLegendKey val="0"/>
              <c:showVal val="0"/>
              <c:showCatName val="0"/>
              <c:showSerName val="0"/>
              <c:showPercent val="1"/>
              <c:separator>
</c:separator>
            </c:dLbl>
            <c:dLbl>
              <c:idx val="1"/>
              <c:txPr>
                <a:bodyPr wrap="square"/>
                <a:lstStyle/>
                <a:p>
                  <a:pPr>
                    <a:defRPr b="0" sz="1800" spc="-1" strike="noStrike">
                      <a:solidFill>
                        <a:srgbClr val="000000"/>
                      </a:solidFill>
                      <a:latin typeface="Trebuchet MS"/>
                      <a:ea typeface="DejaVu Sans"/>
                    </a:defRPr>
                  </a:pPr>
                </a:p>
              </c:txPr>
              <c:showLegendKey val="0"/>
              <c:showVal val="0"/>
              <c:showCatName val="0"/>
              <c:showSerName val="0"/>
              <c:showPercent val="1"/>
              <c:separator>
</c:separator>
            </c:dLbl>
            <c:dLbl>
              <c:idx val="2"/>
              <c:txPr>
                <a:bodyPr wrap="square"/>
                <a:lstStyle/>
                <a:p>
                  <a:pPr>
                    <a:defRPr b="0" sz="1800" spc="-1" strike="noStrike">
                      <a:solidFill>
                        <a:srgbClr val="000000"/>
                      </a:solidFill>
                      <a:latin typeface="Trebuchet MS"/>
                      <a:ea typeface="DejaVu Sans"/>
                    </a:defRPr>
                  </a:pPr>
                </a:p>
              </c:txPr>
              <c:showLegendKey val="0"/>
              <c:showVal val="0"/>
              <c:showCatName val="0"/>
              <c:showSerName val="0"/>
              <c:showPercent val="1"/>
              <c:separator>
</c:separator>
            </c:dLbl>
            <c:dLbl>
              <c:idx val="3"/>
              <c:txPr>
                <a:bodyPr wrap="square"/>
                <a:lstStyle/>
                <a:p>
                  <a:pPr>
                    <a:defRPr b="0" sz="1800" spc="-1" strike="noStrike">
                      <a:solidFill>
                        <a:srgbClr val="000000"/>
                      </a:solidFill>
                      <a:latin typeface="Trebuchet MS"/>
                      <a:ea typeface="DejaVu Sans"/>
                    </a:defRPr>
                  </a:pPr>
                </a:p>
              </c:txPr>
              <c:showLegendKey val="0"/>
              <c:showVal val="0"/>
              <c:showCatName val="0"/>
              <c:showSerName val="0"/>
              <c:showPercent val="1"/>
              <c:separator>
</c:separator>
            </c:dLbl>
            <c:dLbl>
              <c:idx val="4"/>
              <c:txPr>
                <a:bodyPr wrap="square"/>
                <a:lstStyle/>
                <a:p>
                  <a:pPr>
                    <a:defRPr b="0" sz="1800" spc="-1" strike="noStrike">
                      <a:solidFill>
                        <a:srgbClr val="000000"/>
                      </a:solidFill>
                      <a:latin typeface="Trebuchet MS"/>
                      <a:ea typeface="DejaVu Sans"/>
                    </a:defRPr>
                  </a:pPr>
                </a:p>
              </c:txPr>
              <c:showLegendKey val="0"/>
              <c:showVal val="0"/>
              <c:showCatName val="0"/>
              <c:showSerName val="0"/>
              <c:showPercent val="1"/>
              <c:separator>
</c:separator>
            </c:dLbl>
            <c:txPr>
              <a:bodyPr wrap="square"/>
              <a:lstStyle/>
              <a:p>
                <a:pPr>
                  <a:defRPr b="0" sz="1800" spc="-1" strike="noStrike">
                    <a:solidFill>
                      <a:srgbClr val="000000"/>
                    </a:solidFill>
                    <a:latin typeface="Trebuchet MS"/>
                    <a:ea typeface="DejaVu Sans"/>
                  </a:defRPr>
                </a:pPr>
              </a:p>
            </c:txPr>
            <c:showLegendKey val="0"/>
            <c:showVal val="0"/>
            <c:showCatName val="0"/>
            <c:showSerName val="0"/>
            <c:showPercent val="1"/>
            <c:separator>
</c:separator>
            <c:showLeaderLines val="1"/>
          </c:dLbls>
          <c:cat>
            <c:strRef>
              <c:f>categories</c:f>
              <c:strCache>
                <c:ptCount val="5"/>
                <c:pt idx="0">
                  <c:v>налог на доходы физических лиц</c:v>
                </c:pt>
                <c:pt idx="1">
                  <c:v>единый с/х налог</c:v>
                </c:pt>
                <c:pt idx="2">
                  <c:v>налогна имущество физических лиц</c:v>
                </c:pt>
                <c:pt idx="3">
                  <c:v>земельный налог с организаций</c:v>
                </c:pt>
                <c:pt idx="4">
                  <c:v>земельный налог с физических лиц</c:v>
                </c:pt>
              </c:strCache>
            </c:strRef>
          </c:cat>
          <c:val>
            <c:numRef>
              <c:f>0</c:f>
              <c:numCache>
                <c:formatCode>General</c:formatCode>
                <c:ptCount val="5"/>
                <c:pt idx="0">
                  <c:v>3.8</c:v>
                </c:pt>
                <c:pt idx="1">
                  <c:v>0.1</c:v>
                </c:pt>
                <c:pt idx="2">
                  <c:v>2</c:v>
                </c:pt>
                <c:pt idx="3">
                  <c:v>33.7</c:v>
                </c:pt>
                <c:pt idx="4">
                  <c:v>36.4</c:v>
                </c:pt>
              </c:numCache>
            </c:numRef>
          </c:val>
        </c:ser>
        <c:firstSliceAng val="0"/>
        <c:holeSize val="50"/>
      </c:doughnutChart>
      <c:spPr>
        <a:noFill/>
        <a:ln w="0">
          <a:noFill/>
        </a:ln>
      </c:spPr>
    </c:plotArea>
    <c:legend>
      <c:legendPos val="r"/>
      <c:layout>
        <c:manualLayout>
          <c:xMode val="edge"/>
          <c:yMode val="edge"/>
          <c:x val="0.581274933037319"/>
          <c:y val="0.00185633382507429"/>
          <c:w val="0.395011543695927"/>
          <c:h val="0.998143604534561"/>
        </c:manualLayout>
      </c:layout>
      <c:overlay val="0"/>
      <c:spPr>
        <a:noFill/>
        <a:ln w="0">
          <a:noFill/>
        </a:ln>
      </c:spPr>
      <c:txPr>
        <a:bodyPr/>
        <a:lstStyle/>
        <a:p>
          <a:pPr>
            <a:defRPr b="0" sz="1800" spc="-1" strike="noStrike">
              <a:solidFill>
                <a:srgbClr val="000000"/>
              </a:solidFill>
              <a:latin typeface="Trebuchet MS"/>
              <a:ea typeface="DejaVu Sans"/>
            </a:defRPr>
          </a:pPr>
        </a:p>
      </c:txPr>
    </c:legend>
    <c:plotVisOnly val="1"/>
    <c:dispBlanksAs val="gap"/>
  </c:chart>
  <c:spPr>
    <a:noFill/>
    <a:ln w="9360">
      <a:solidFill>
        <a:srgbClr val="d9d9d9"/>
      </a:solidFill>
      <a:round/>
    </a:ln>
  </c:spPr>
</c:chartSpace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3.xml"/>
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PlaceHolder 1"/>
          <p:cNvSpPr>
            <a:spLocks noGrp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r>
              <a:rPr b="0" lang="ru-RU" sz="4400" spc="-1" strike="noStrike">
                <a:latin typeface="Arial"/>
              </a:rPr>
              <a:t>Для перемещения страницы щёлкните мышью</a:t>
            </a:r>
            <a:endParaRPr b="0" lang="ru-RU" sz="4400" spc="-1" strike="noStrike">
              <a:latin typeface="Arial"/>
            </a:endParaRPr>
          </a:p>
        </p:txBody>
      </p:sp>
      <p:sp>
        <p:nvSpPr>
          <p:cNvPr id="89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r>
              <a:rPr b="0" lang="ru-RU" sz="2000" spc="-1" strike="noStrike">
                <a:latin typeface="Arial"/>
              </a:rPr>
              <a:t>Для правки формата примечаний щёлкните мышью</a:t>
            </a:r>
            <a:endParaRPr b="0" lang="ru-RU" sz="2000" spc="-1" strike="noStrike">
              <a:latin typeface="Arial"/>
            </a:endParaRPr>
          </a:p>
        </p:txBody>
      </p:sp>
      <p:sp>
        <p:nvSpPr>
          <p:cNvPr id="90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r>
              <a:rPr b="0" lang="ru-RU" sz="1400" spc="-1" strike="noStrike">
                <a:latin typeface="Times New Roman"/>
              </a:rPr>
              <a:t>&lt;верхний колонтитул&gt;</a:t>
            </a:r>
            <a:endParaRPr b="0" lang="ru-RU" sz="1400" spc="-1" strike="noStrike">
              <a:latin typeface="Times New Roman"/>
            </a:endParaRPr>
          </a:p>
        </p:txBody>
      </p:sp>
      <p:sp>
        <p:nvSpPr>
          <p:cNvPr id="91" name="PlaceHolder 4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pPr algn="r"/>
            <a:r>
              <a:rPr b="0" lang="ru-RU" sz="1400" spc="-1" strike="noStrike">
                <a:latin typeface="Times New Roman"/>
              </a:rPr>
              <a:t>&lt;дата/время&gt;</a:t>
            </a:r>
            <a:endParaRPr b="0" lang="ru-RU" sz="1400" spc="-1" strike="noStrike">
              <a:latin typeface="Times New Roman"/>
            </a:endParaRPr>
          </a:p>
        </p:txBody>
      </p:sp>
      <p:sp>
        <p:nvSpPr>
          <p:cNvPr id="92" name="PlaceHolder 5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</p:spPr>
        <p:txBody>
          <a:bodyPr lIns="0" rIns="0" tIns="0" bIns="0" anchor="b">
            <a:noAutofit/>
          </a:bodyPr>
          <a:p>
            <a:r>
              <a:rPr b="0" lang="ru-RU" sz="1400" spc="-1" strike="noStrike">
                <a:latin typeface="Times New Roman"/>
              </a:rPr>
              <a:t>&lt;нижний колонтитул&gt;</a:t>
            </a:r>
            <a:endParaRPr b="0" lang="ru-RU" sz="1400" spc="-1" strike="noStrike">
              <a:latin typeface="Times New Roman"/>
            </a:endParaRPr>
          </a:p>
        </p:txBody>
      </p:sp>
      <p:sp>
        <p:nvSpPr>
          <p:cNvPr id="93" name="PlaceHolder 6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</p:spPr>
        <p:txBody>
          <a:bodyPr lIns="0" rIns="0" tIns="0" bIns="0" anchor="b">
            <a:noAutofit/>
          </a:bodyPr>
          <a:p>
            <a:pPr algn="r"/>
            <a:fld id="{E507FA70-7BB4-4121-85D8-A5BFE3A80474}" type="slidenum">
              <a:rPr b="0" lang="ru-RU" sz="1400" spc="-1" strike="noStrike">
                <a:latin typeface="Times New Roman"/>
              </a:rPr>
              <a:t>&lt;номер&gt;</a:t>
            </a:fld>
            <a:endParaRPr b="0" lang="ru-RU" sz="14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</p:notesMaster>
</file>

<file path=ppt/notesSlides/_rels/notesSlide1.xml.rels><?xml version="1.0" encoding="UTF-8"?>
<Relationships xmlns="http://schemas.openxmlformats.org/package/2006/relationships"><Relationship Id="rId1" Type="http://schemas.openxmlformats.org/officeDocument/2006/relationships/slide" Target="../slides/slide1.xml"/><Relationship Id="rId2" Type="http://schemas.openxmlformats.org/officeDocument/2006/relationships/notesMaster" Target="../notesMasters/notesMaster1.xml"/>
</Relationships>
</file>

<file path=ppt/notesSlides/_rels/notesSlide3.xml.rels><?xml version="1.0" encoding="UTF-8"?>
<Relationships xmlns="http://schemas.openxmlformats.org/package/2006/relationships"><Relationship Id="rId1" Type="http://schemas.openxmlformats.org/officeDocument/2006/relationships/slide" Target="../slides/slide3.xml"/><Relationship Id="rId2" Type="http://schemas.openxmlformats.org/officeDocument/2006/relationships/notesMaster" Target="../notesMasters/notesMaster1.xml"/>
</Relationships>
</file>

<file path=ppt/notesSlides/notesSlide1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PlaceHolder 1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66960" cy="3423960"/>
          </a:xfrm>
          <a:prstGeom prst="rect">
            <a:avLst/>
          </a:prstGeom>
        </p:spPr>
      </p:sp>
      <p:sp>
        <p:nvSpPr>
          <p:cNvPr id="143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1360" cy="410976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endParaRPr b="0" lang="ru-RU" sz="2000" spc="-1" strike="noStrike">
              <a:latin typeface="Arial"/>
            </a:endParaRPr>
          </a:p>
        </p:txBody>
      </p:sp>
      <p:sp>
        <p:nvSpPr>
          <p:cNvPr id="144" name="Номер слайда 3"/>
          <p:cNvSpPr/>
          <p:nvPr/>
        </p:nvSpPr>
        <p:spPr>
          <a:xfrm>
            <a:off x="3884760" y="8685360"/>
            <a:ext cx="2966760" cy="452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 algn="r">
              <a:lnSpc>
                <a:spcPct val="100000"/>
              </a:lnSpc>
            </a:pPr>
            <a:fld id="{E7C17BE2-95CC-4C02-8593-65A77B7BFADF}" type="slidenum">
              <a:rPr b="0" lang="ru-RU" sz="1200" spc="-1" strike="noStrike">
                <a:solidFill>
                  <a:srgbClr val="000000"/>
                </a:solidFill>
                <a:latin typeface="+mn-lt"/>
                <a:ea typeface="+mn-ea"/>
              </a:rPr>
              <a:t>&lt;номер&gt;</a:t>
            </a:fld>
            <a:endParaRPr b="0" lang="ru-RU" sz="1200" spc="-1" strike="noStrike">
              <a:latin typeface="Arial"/>
            </a:endParaRPr>
          </a:p>
        </p:txBody>
      </p:sp>
    </p:spTree>
  </p:cSld>
</p:notes>
</file>

<file path=ppt/notesSlides/notesSlide3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PlaceHolder 1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66960" cy="3423960"/>
          </a:xfrm>
          <a:prstGeom prst="rect">
            <a:avLst/>
          </a:prstGeom>
        </p:spPr>
      </p:sp>
      <p:sp>
        <p:nvSpPr>
          <p:cNvPr id="146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1360" cy="410976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endParaRPr b="0" lang="ru-RU" sz="2000" spc="-1" strike="noStrike">
              <a:latin typeface="Arial"/>
            </a:endParaRPr>
          </a:p>
        </p:txBody>
      </p:sp>
      <p:sp>
        <p:nvSpPr>
          <p:cNvPr id="147" name="Номер слайда 3"/>
          <p:cNvSpPr/>
          <p:nvPr/>
        </p:nvSpPr>
        <p:spPr>
          <a:xfrm>
            <a:off x="3884760" y="8685360"/>
            <a:ext cx="2966760" cy="452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 algn="r">
              <a:lnSpc>
                <a:spcPct val="100000"/>
              </a:lnSpc>
            </a:pPr>
            <a:fld id="{354CA86C-5634-45D2-9CBD-9308ECBA89F7}" type="slidenum">
              <a:rPr b="0" lang="ru-RU" sz="1200" spc="-1" strike="noStrike">
                <a:solidFill>
                  <a:srgbClr val="000000"/>
                </a:solidFill>
                <a:latin typeface="+mn-lt"/>
                <a:ea typeface="+mn-ea"/>
              </a:rPr>
              <a:t>&lt;номер&gt;</a:t>
            </a:fld>
            <a:endParaRPr b="0" lang="ru-RU" sz="1200" spc="-1" strike="noStrike">
              <a:latin typeface="Arial"/>
            </a:endParaRPr>
          </a:p>
        </p:txBody>
      </p:sp>
    </p:spTree>
  </p:cSld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4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41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42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43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44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45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5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5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4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1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6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8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7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7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72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7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75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7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7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79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80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8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83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84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85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86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87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6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0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gradFill rotWithShape="0">
          <a:gsLst>
            <a:gs pos="0">
              <a:srgbClr val="9cd4ff"/>
            </a:gs>
            <a:gs pos="100000">
              <a:srgbClr val="5bb9ff"/>
            </a:gs>
          </a:gsLst>
          <a:path path="circle">
            <a:fillToRect l="50000" t="25000" r="50000" b="75000"/>
          </a:path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Rectangle 6" hidden="1"/>
          <p:cNvSpPr/>
          <p:nvPr/>
        </p:nvSpPr>
        <p:spPr>
          <a:xfrm>
            <a:off x="0" y="5105520"/>
            <a:ext cx="9138960" cy="1747440"/>
          </a:xfrm>
          <a:prstGeom prst="rect">
            <a:avLst/>
          </a:prstGeom>
          <a:gradFill rotWithShape="0">
            <a:gsLst>
              <a:gs pos="0">
                <a:srgbClr val="ffffff">
                  <a:alpha val="91372"/>
                </a:srgbClr>
              </a:gs>
              <a:gs pos="100000">
                <a:srgbClr val="b4dcfa">
                  <a:alpha val="79215"/>
                </a:srgb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" name="Rectangle 7" hidden="1"/>
          <p:cNvSpPr/>
          <p:nvPr/>
        </p:nvSpPr>
        <p:spPr>
          <a:xfrm>
            <a:off x="0" y="0"/>
            <a:ext cx="9138960" cy="5100480"/>
          </a:xfrm>
          <a:prstGeom prst="rect">
            <a:avLst/>
          </a:prstGeom>
          <a:gradFill rotWithShape="0">
            <a:gsLst>
              <a:gs pos="0">
                <a:srgbClr val="ffffff">
                  <a:alpha val="89019"/>
                </a:srgbClr>
              </a:gs>
              <a:gs pos="100000">
                <a:srgbClr val="b4dcfa">
                  <a:alpha val="79215"/>
                </a:srgb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" name="Rectangle 8" hidden="1"/>
          <p:cNvSpPr/>
          <p:nvPr/>
        </p:nvSpPr>
        <p:spPr>
          <a:xfrm>
            <a:off x="0" y="3768480"/>
            <a:ext cx="9138960" cy="2280960"/>
          </a:xfrm>
          <a:prstGeom prst="rect">
            <a:avLst/>
          </a:prstGeom>
          <a:gradFill rotWithShape="0">
            <a:gsLst>
              <a:gs pos="0">
                <a:srgbClr val="b4dcfa">
                  <a:alpha val="60000"/>
                </a:srgbClr>
              </a:gs>
              <a:gs pos="100000">
                <a:srgbClr val="ffffff">
                  <a:alpha val="0"/>
                </a:srgbClr>
              </a:gs>
            </a:gsLst>
            <a:lin ang="54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" name="Oval 9" hidden="1"/>
          <p:cNvSpPr/>
          <p:nvPr/>
        </p:nvSpPr>
        <p:spPr>
          <a:xfrm>
            <a:off x="0" y="1600200"/>
            <a:ext cx="9138960" cy="5100480"/>
          </a:xfrm>
          <a:prstGeom prst="ellipse">
            <a:avLst/>
          </a:prstGeom>
          <a:gradFill rotWithShape="0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" name="Rectangle 10"/>
          <p:cNvSpPr/>
          <p:nvPr/>
        </p:nvSpPr>
        <p:spPr>
          <a:xfrm>
            <a:off x="0" y="3866760"/>
            <a:ext cx="9138960" cy="2986200"/>
          </a:xfrm>
          <a:prstGeom prst="rect">
            <a:avLst/>
          </a:prstGeom>
          <a:gradFill rotWithShape="0">
            <a:gsLst>
              <a:gs pos="0">
                <a:srgbClr val="ffffff">
                  <a:alpha val="91372"/>
                </a:srgbClr>
              </a:gs>
              <a:gs pos="100000">
                <a:srgbClr val="b4dcfa">
                  <a:alpha val="79215"/>
                </a:srgb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5" name="Rectangle 11"/>
          <p:cNvSpPr/>
          <p:nvPr/>
        </p:nvSpPr>
        <p:spPr>
          <a:xfrm>
            <a:off x="0" y="0"/>
            <a:ext cx="9138960" cy="3861720"/>
          </a:xfrm>
          <a:prstGeom prst="rect">
            <a:avLst/>
          </a:prstGeom>
          <a:gradFill rotWithShape="0">
            <a:gsLst>
              <a:gs pos="0">
                <a:srgbClr val="ffffff">
                  <a:alpha val="89019"/>
                </a:srgbClr>
              </a:gs>
              <a:gs pos="100000">
                <a:srgbClr val="b4dcfa">
                  <a:alpha val="79215"/>
                </a:srgb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6" name="Rectangle 12"/>
          <p:cNvSpPr/>
          <p:nvPr/>
        </p:nvSpPr>
        <p:spPr>
          <a:xfrm>
            <a:off x="0" y="2652480"/>
            <a:ext cx="9138960" cy="2280960"/>
          </a:xfrm>
          <a:prstGeom prst="rect">
            <a:avLst/>
          </a:prstGeom>
          <a:gradFill rotWithShape="0">
            <a:gsLst>
              <a:gs pos="0">
                <a:srgbClr val="b4dcfa">
                  <a:alpha val="60000"/>
                </a:srgbClr>
              </a:gs>
              <a:gs pos="100000">
                <a:srgbClr val="ffffff">
                  <a:alpha val="0"/>
                </a:srgbClr>
              </a:gs>
            </a:gsLst>
            <a:lin ang="54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7" name="Oval 13"/>
          <p:cNvSpPr/>
          <p:nvPr/>
        </p:nvSpPr>
        <p:spPr>
          <a:xfrm>
            <a:off x="0" y="1600200"/>
            <a:ext cx="9138960" cy="5100480"/>
          </a:xfrm>
          <a:prstGeom prst="ellipse">
            <a:avLst/>
          </a:prstGeom>
          <a:gradFill rotWithShape="0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r>
              <a:rPr b="0" lang="ru-RU" sz="4400" spc="-1" strike="noStrike">
                <a:latin typeface="Arial"/>
              </a:rPr>
              <a:t>Для правки текста заглавия щёлкните мышью</a:t>
            </a:r>
            <a:endParaRPr b="0" lang="ru-RU" sz="4400" spc="-1" strike="noStrike">
              <a:latin typeface="Arial"/>
            </a:endParaRPr>
          </a:p>
        </p:txBody>
      </p:sp>
      <p:sp>
        <p:nvSpPr>
          <p:cNvPr id="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latin typeface="Arial"/>
              </a:rPr>
              <a:t>Для правки структуры щёлкните мышью</a:t>
            </a:r>
            <a:endParaRPr b="0" lang="ru-RU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latin typeface="Arial"/>
              </a:rPr>
              <a:t>Второй уровень структуры</a:t>
            </a:r>
            <a:endParaRPr b="0" lang="ru-RU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latin typeface="Arial"/>
              </a:rPr>
              <a:t>Третий уровень структуры</a:t>
            </a:r>
            <a:endParaRPr b="0" lang="ru-RU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latin typeface="Arial"/>
              </a:rPr>
              <a:t>Четвёртый уровень структуры</a:t>
            </a:r>
            <a:endParaRPr b="0" lang="ru-RU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Пятый уровень структуры</a:t>
            </a:r>
            <a:endParaRPr b="0" lang="ru-RU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Шестой уровень структуры</a:t>
            </a:r>
            <a:endParaRPr b="0" lang="ru-RU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Седьмой уровень структуры</a:t>
            </a:r>
            <a:endParaRPr b="0" lang="ru-RU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gradFill rotWithShape="0">
          <a:gsLst>
            <a:gs pos="0">
              <a:srgbClr val="9cd4ff"/>
            </a:gs>
            <a:gs pos="100000">
              <a:srgbClr val="5bb9ff"/>
            </a:gs>
          </a:gsLst>
          <a:path path="circle">
            <a:fillToRect l="50000" t="25000" r="50000" b="75000"/>
          </a:path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6"/>
          <p:cNvSpPr/>
          <p:nvPr/>
        </p:nvSpPr>
        <p:spPr>
          <a:xfrm>
            <a:off x="0" y="5105520"/>
            <a:ext cx="9138960" cy="1747440"/>
          </a:xfrm>
          <a:prstGeom prst="rect">
            <a:avLst/>
          </a:prstGeom>
          <a:gradFill rotWithShape="0">
            <a:gsLst>
              <a:gs pos="0">
                <a:srgbClr val="ffffff">
                  <a:alpha val="91372"/>
                </a:srgbClr>
              </a:gs>
              <a:gs pos="100000">
                <a:srgbClr val="b4dcfa">
                  <a:alpha val="79215"/>
                </a:srgb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7" name="Rectangle 7"/>
          <p:cNvSpPr/>
          <p:nvPr/>
        </p:nvSpPr>
        <p:spPr>
          <a:xfrm>
            <a:off x="0" y="0"/>
            <a:ext cx="9138960" cy="5100480"/>
          </a:xfrm>
          <a:prstGeom prst="rect">
            <a:avLst/>
          </a:prstGeom>
          <a:gradFill rotWithShape="0">
            <a:gsLst>
              <a:gs pos="0">
                <a:srgbClr val="ffffff">
                  <a:alpha val="89019"/>
                </a:srgbClr>
              </a:gs>
              <a:gs pos="100000">
                <a:srgbClr val="b4dcfa">
                  <a:alpha val="79215"/>
                </a:srgb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8" name="Rectangle 8"/>
          <p:cNvSpPr/>
          <p:nvPr/>
        </p:nvSpPr>
        <p:spPr>
          <a:xfrm>
            <a:off x="0" y="3768480"/>
            <a:ext cx="9138960" cy="2280960"/>
          </a:xfrm>
          <a:prstGeom prst="rect">
            <a:avLst/>
          </a:prstGeom>
          <a:gradFill rotWithShape="0">
            <a:gsLst>
              <a:gs pos="0">
                <a:srgbClr val="b4dcfa">
                  <a:alpha val="60000"/>
                </a:srgbClr>
              </a:gs>
              <a:gs pos="100000">
                <a:srgbClr val="ffffff">
                  <a:alpha val="0"/>
                </a:srgbClr>
              </a:gs>
            </a:gsLst>
            <a:lin ang="54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9" name="Oval 9"/>
          <p:cNvSpPr/>
          <p:nvPr/>
        </p:nvSpPr>
        <p:spPr>
          <a:xfrm>
            <a:off x="0" y="1600200"/>
            <a:ext cx="9138960" cy="5100480"/>
          </a:xfrm>
          <a:prstGeom prst="ellipse">
            <a:avLst/>
          </a:prstGeom>
          <a:gradFill rotWithShape="0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r>
              <a:rPr b="0" lang="ru-RU" sz="4400" spc="-1" strike="noStrike">
                <a:latin typeface="Arial"/>
              </a:rPr>
              <a:t>Для правки текста заглавия щёлкните мышью</a:t>
            </a:r>
            <a:endParaRPr b="0" lang="ru-RU" sz="4400" spc="-1" strike="noStrike">
              <a:latin typeface="Arial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latin typeface="Arial"/>
              </a:rPr>
              <a:t>Для правки структуры щёлкните мышью</a:t>
            </a:r>
            <a:endParaRPr b="0" lang="ru-RU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latin typeface="Arial"/>
              </a:rPr>
              <a:t>Второй уровень структуры</a:t>
            </a:r>
            <a:endParaRPr b="0" lang="ru-RU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latin typeface="Arial"/>
              </a:rPr>
              <a:t>Третий уровень структуры</a:t>
            </a:r>
            <a:endParaRPr b="0" lang="ru-RU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latin typeface="Arial"/>
              </a:rPr>
              <a:t>Четвёртый уровень структуры</a:t>
            </a:r>
            <a:endParaRPr b="0" lang="ru-RU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Пятый уровень структуры</a:t>
            </a:r>
            <a:endParaRPr b="0" lang="ru-RU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Шестой уровень структуры</a:t>
            </a:r>
            <a:endParaRPr b="0" lang="ru-RU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Седьмой уровень структуры</a:t>
            </a:r>
            <a:endParaRPr b="0" lang="ru-RU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chart" Target="../charts/chart81.xml"/><Relationship Id="rId2" Type="http://schemas.openxmlformats.org/officeDocument/2006/relationships/slideLayout" Target="../slideLayouts/slideLayout13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9.png"/><Relationship Id="rId2" Type="http://schemas.openxmlformats.org/officeDocument/2006/relationships/slideLayout" Target="../slideLayouts/slideLayout13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chart" Target="../charts/chart82.xml"/><Relationship Id="rId2" Type="http://schemas.openxmlformats.org/officeDocument/2006/relationships/slideLayout" Target="../slideLayouts/slideLayout13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10.png"/><Relationship Id="rId2" Type="http://schemas.openxmlformats.org/officeDocument/2006/relationships/slideLayout" Target="../slideLayouts/slideLayout13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3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slideLayout" Target="../slideLayouts/slideLayout13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5.png"/><Relationship Id="rId2" Type="http://schemas.openxmlformats.org/officeDocument/2006/relationships/slideLayout" Target="../slideLayouts/slideLayout13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6.png"/><Relationship Id="rId2" Type="http://schemas.openxmlformats.org/officeDocument/2006/relationships/slideLayout" Target="../slideLayouts/slideLayout13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7.png"/><Relationship Id="rId2" Type="http://schemas.openxmlformats.org/officeDocument/2006/relationships/slideLayout" Target="../slideLayouts/slideLayout13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chart" Target="../charts/chart80.xml"/><Relationship Id="rId2" Type="http://schemas.openxmlformats.org/officeDocument/2006/relationships/slideLayout" Target="../slideLayouts/slideLayout13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8.png"/><Relationship Id="rId2" Type="http://schemas.openxmlformats.org/officeDocument/2006/relationships/slideLayout" Target="../slideLayouts/slideLayout1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Рисунок 6" descr=""/>
          <p:cNvPicPr/>
          <p:nvPr/>
        </p:nvPicPr>
        <p:blipFill>
          <a:blip r:embed="rId1"/>
          <a:stretch/>
        </p:blipFill>
        <p:spPr>
          <a:xfrm>
            <a:off x="27720" y="16560"/>
            <a:ext cx="9138960" cy="6852960"/>
          </a:xfrm>
          <a:prstGeom prst="rect">
            <a:avLst/>
          </a:prstGeom>
          <a:ln w="0">
            <a:noFill/>
          </a:ln>
        </p:spPr>
      </p:pic>
      <p:sp>
        <p:nvSpPr>
          <p:cNvPr id="95" name="Подзаголовок 1"/>
          <p:cNvSpPr/>
          <p:nvPr/>
        </p:nvSpPr>
        <p:spPr>
          <a:xfrm>
            <a:off x="323640" y="404640"/>
            <a:ext cx="8492040" cy="6088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rmAutofit/>
          </a:bodyPr>
          <a:p>
            <a:pPr algn="ctr">
              <a:lnSpc>
                <a:spcPct val="100000"/>
              </a:lnSpc>
              <a:spcBef>
                <a:spcPts val="799"/>
              </a:spcBef>
              <a:spcAft>
                <a:spcPts val="300"/>
              </a:spcAft>
              <a:tabLst>
                <a:tab algn="l" pos="0"/>
              </a:tabLst>
            </a:pPr>
            <a:endParaRPr b="0" lang="ru-RU" sz="1800" spc="-1" strike="noStrike">
              <a:latin typeface="Arial"/>
            </a:endParaRPr>
          </a:p>
          <a:p>
            <a:pPr algn="ctr">
              <a:lnSpc>
                <a:spcPct val="100000"/>
              </a:lnSpc>
              <a:spcBef>
                <a:spcPts val="641"/>
              </a:spcBef>
              <a:spcAft>
                <a:spcPts val="300"/>
              </a:spcAft>
              <a:tabLst>
                <a:tab algn="l" pos="0"/>
              </a:tabLst>
            </a:pPr>
            <a:endParaRPr b="0" lang="ru-RU" sz="1800" spc="-1" strike="noStrike">
              <a:latin typeface="Arial"/>
            </a:endParaRPr>
          </a:p>
          <a:p>
            <a:pPr algn="ctr">
              <a:lnSpc>
                <a:spcPct val="100000"/>
              </a:lnSpc>
              <a:spcBef>
                <a:spcPts val="720"/>
              </a:spcBef>
              <a:spcAft>
                <a:spcPts val="300"/>
              </a:spcAft>
              <a:tabLst>
                <a:tab algn="l" pos="0"/>
              </a:tabLst>
            </a:pPr>
            <a:r>
              <a:rPr b="1" i="1" lang="ru-RU" sz="36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 </a:t>
            </a:r>
            <a:r>
              <a:rPr b="1" i="1" lang="ru-RU" sz="36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муниципального образования</a:t>
            </a:r>
            <a:endParaRPr b="0" lang="ru-RU" sz="3600" spc="-1" strike="noStrike">
              <a:latin typeface="Arial"/>
            </a:endParaRPr>
          </a:p>
          <a:p>
            <a:pPr algn="ctr">
              <a:lnSpc>
                <a:spcPct val="100000"/>
              </a:lnSpc>
              <a:spcBef>
                <a:spcPts val="641"/>
              </a:spcBef>
              <a:spcAft>
                <a:spcPts val="300"/>
              </a:spcAft>
              <a:tabLst>
                <a:tab algn="l" pos="0"/>
              </a:tabLst>
            </a:pPr>
            <a:endParaRPr b="0" lang="ru-RU" sz="3600" spc="-1" strike="noStrike">
              <a:latin typeface="Arial"/>
            </a:endParaRPr>
          </a:p>
          <a:p>
            <a:pPr algn="ctr">
              <a:lnSpc>
                <a:spcPct val="100000"/>
              </a:lnSpc>
              <a:spcBef>
                <a:spcPts val="641"/>
              </a:spcBef>
              <a:spcAft>
                <a:spcPts val="300"/>
              </a:spcAft>
              <a:tabLst>
                <a:tab algn="l" pos="0"/>
              </a:tabLst>
            </a:pPr>
            <a:endParaRPr b="0" lang="ru-RU" sz="3600" spc="-1" strike="noStrike">
              <a:latin typeface="Arial"/>
            </a:endParaRPr>
          </a:p>
          <a:p>
            <a:pPr algn="ctr">
              <a:lnSpc>
                <a:spcPct val="100000"/>
              </a:lnSpc>
              <a:spcBef>
                <a:spcPts val="641"/>
              </a:spcBef>
              <a:spcAft>
                <a:spcPts val="300"/>
              </a:spcAft>
              <a:tabLst>
                <a:tab algn="l" pos="0"/>
              </a:tabLst>
            </a:pPr>
            <a:r>
              <a:rPr b="1" i="1" lang="ru-RU" sz="32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Льговского района Курской области  </a:t>
            </a:r>
            <a:endParaRPr b="0" lang="ru-RU" sz="3200" spc="-1" strike="noStrike">
              <a:latin typeface="Arial"/>
            </a:endParaRPr>
          </a:p>
          <a:p>
            <a:pPr algn="ctr">
              <a:lnSpc>
                <a:spcPct val="100000"/>
              </a:lnSpc>
              <a:spcBef>
                <a:spcPts val="641"/>
              </a:spcBef>
              <a:spcAft>
                <a:spcPts val="300"/>
              </a:spcAft>
              <a:tabLst>
                <a:tab algn="l" pos="0"/>
              </a:tabLst>
            </a:pPr>
            <a:r>
              <a:rPr b="1" i="1" lang="ru-RU" sz="32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на 2023 год</a:t>
            </a:r>
            <a:endParaRPr b="0" lang="ru-RU" sz="3200" spc="-1" strike="noStrike">
              <a:latin typeface="Arial"/>
            </a:endParaRPr>
          </a:p>
          <a:p>
            <a:pPr algn="ctr">
              <a:lnSpc>
                <a:spcPct val="100000"/>
              </a:lnSpc>
              <a:spcBef>
                <a:spcPts val="641"/>
              </a:spcBef>
              <a:spcAft>
                <a:spcPts val="300"/>
              </a:spcAft>
              <a:tabLst>
                <a:tab algn="l" pos="0"/>
              </a:tabLst>
            </a:pPr>
            <a:r>
              <a:rPr b="1" i="1" lang="ru-RU" sz="32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и на плановый период 2024-2025 г.г.</a:t>
            </a:r>
            <a:endParaRPr b="0" lang="ru-RU" sz="320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439"/>
              </a:spcBef>
              <a:spcAft>
                <a:spcPts val="300"/>
              </a:spcAft>
              <a:tabLst>
                <a:tab algn="l" pos="0"/>
              </a:tabLst>
            </a:pPr>
            <a:endParaRPr b="0" lang="ru-RU" sz="3200" spc="-1" strike="noStrike">
              <a:latin typeface="Arial"/>
            </a:endParaRPr>
          </a:p>
        </p:txBody>
      </p:sp>
      <p:sp>
        <p:nvSpPr>
          <p:cNvPr id="96" name="Прямоугольник 4"/>
          <p:cNvSpPr/>
          <p:nvPr/>
        </p:nvSpPr>
        <p:spPr>
          <a:xfrm>
            <a:off x="1180440" y="650160"/>
            <a:ext cx="6830280" cy="912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ru-RU" sz="5400" spc="-1" strike="noStrike">
                <a:solidFill>
                  <a:srgbClr val="212745"/>
                </a:solidFill>
                <a:latin typeface="Times New Roman"/>
                <a:ea typeface="DejaVu Sans"/>
              </a:rPr>
              <a:t>Бюджет для граждан </a:t>
            </a:r>
            <a:endParaRPr b="0" lang="ru-RU" sz="5400" spc="-1" strike="noStrike">
              <a:latin typeface="Arial"/>
            </a:endParaRPr>
          </a:p>
        </p:txBody>
      </p:sp>
      <p:sp>
        <p:nvSpPr>
          <p:cNvPr id="97" name="Прямоугольник 5"/>
          <p:cNvSpPr/>
          <p:nvPr/>
        </p:nvSpPr>
        <p:spPr>
          <a:xfrm>
            <a:off x="0" y="2781000"/>
            <a:ext cx="8887320" cy="699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  <a:scene3d>
              <a:camera prst="orthographicFront">
                <a:rot lat="0" lon="0" rev="0"/>
              </a:camera>
              <a:lightRig dir="t" rig="contrasting">
                <a:rot lat="0" lon="0" rev="4500000"/>
              </a:lightRig>
            </a:scene3d>
            <a:sp3d contourW="6350" prstMaterial="metal">
              <a:bevelT prst="relaxedInset" w="127000" h="31750"/>
              <a:contourClr>
                <a:schemeClr val="accent1"/>
              </a:contourClr>
            </a:sp3d>
          </a:bodyPr>
          <a:p>
            <a:pPr algn="ctr">
              <a:lnSpc>
                <a:spcPct val="100000"/>
              </a:lnSpc>
            </a:pPr>
            <a:r>
              <a:rPr b="1" i="1" lang="ru-RU" sz="4000" spc="-1" strike="noStrike" cap="all">
                <a:solidFill>
                  <a:srgbClr val="c00000"/>
                </a:solidFill>
                <a:latin typeface="Times New Roman"/>
                <a:ea typeface="DejaVu Sans"/>
              </a:rPr>
              <a:t>«МАРИЦКИй сельсовет» </a:t>
            </a:r>
            <a:endParaRPr b="0" lang="ru-RU" sz="40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Заголовок 1"/>
          <p:cNvSpPr/>
          <p:nvPr/>
        </p:nvSpPr>
        <p:spPr>
          <a:xfrm>
            <a:off x="1187640" y="260640"/>
            <a:ext cx="6547680" cy="772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r>
              <a:rPr b="1" i="1" lang="ru-RU" sz="2400" spc="-1" strike="noStrike">
                <a:solidFill>
                  <a:srgbClr val="002060"/>
                </a:solidFill>
                <a:latin typeface="TruthCYR Medium"/>
                <a:ea typeface="DejaVu Sans"/>
              </a:rPr>
              <a:t>Структура налоговых и неналоговых доходов в 2024 году</a:t>
            </a:r>
            <a:endParaRPr b="0" lang="ru-RU" sz="2400" spc="-1" strike="noStrike">
              <a:latin typeface="Arial"/>
            </a:endParaRPr>
          </a:p>
        </p:txBody>
      </p:sp>
      <p:graphicFrame>
        <p:nvGraphicFramePr>
          <p:cNvPr id="128" name="Объект 3"/>
          <p:cNvGraphicFramePr/>
          <p:nvPr/>
        </p:nvGraphicFramePr>
        <p:xfrm>
          <a:off x="-108360" y="1169280"/>
          <a:ext cx="9123840" cy="56836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" name="Picture 2" descr=""/>
          <p:cNvPicPr/>
          <p:nvPr/>
        </p:nvPicPr>
        <p:blipFill>
          <a:blip r:embed="rId1"/>
          <a:stretch/>
        </p:blipFill>
        <p:spPr>
          <a:xfrm>
            <a:off x="41400" y="19800"/>
            <a:ext cx="9138960" cy="6852960"/>
          </a:xfrm>
          <a:prstGeom prst="rect">
            <a:avLst/>
          </a:prstGeom>
          <a:ln w="0">
            <a:noFill/>
          </a:ln>
        </p:spPr>
      </p:pic>
      <p:sp>
        <p:nvSpPr>
          <p:cNvPr id="130" name="Заголовок 1"/>
          <p:cNvSpPr/>
          <p:nvPr/>
        </p:nvSpPr>
        <p:spPr>
          <a:xfrm>
            <a:off x="14760" y="0"/>
            <a:ext cx="9138960" cy="1137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r>
              <a:rPr b="1" lang="ru-RU" sz="2800" spc="-1" strike="noStrike">
                <a:solidFill>
                  <a:srgbClr val="191d34"/>
                </a:solidFill>
                <a:latin typeface="Trebuchet MS"/>
                <a:ea typeface="DejaVu Sans"/>
              </a:rPr>
              <a:t>Доходы бюджета муниципального образования </a:t>
            </a:r>
            <a:r>
              <a:rPr b="1" lang="ru-RU" sz="2800" spc="-1" strike="noStrike">
                <a:solidFill>
                  <a:srgbClr val="c00000"/>
                </a:solidFill>
                <a:latin typeface="Trebuchet MS"/>
                <a:ea typeface="DejaVu Sans"/>
              </a:rPr>
              <a:t>«Марицкий сельсовет» </a:t>
            </a:r>
            <a:r>
              <a:rPr b="1" lang="ru-RU" sz="2800" spc="-1" strike="noStrike">
                <a:solidFill>
                  <a:srgbClr val="191d34"/>
                </a:solidFill>
                <a:latin typeface="Trebuchet MS"/>
                <a:ea typeface="DejaVu Sans"/>
              </a:rPr>
              <a:t>на 2025 год</a:t>
            </a:r>
            <a:endParaRPr b="0" lang="ru-RU" sz="2800" spc="-1" strike="noStrike">
              <a:latin typeface="Arial"/>
            </a:endParaRPr>
          </a:p>
        </p:txBody>
      </p:sp>
      <p:sp>
        <p:nvSpPr>
          <p:cNvPr id="131" name="Прямоугольник 5"/>
          <p:cNvSpPr/>
          <p:nvPr/>
        </p:nvSpPr>
        <p:spPr>
          <a:xfrm>
            <a:off x="3068280" y="1446840"/>
            <a:ext cx="3443040" cy="1197720"/>
          </a:xfrm>
          <a:prstGeom prst="rect">
            <a:avLst/>
          </a:prstGeom>
          <a:gradFill rotWithShape="0">
            <a:gsLst>
              <a:gs pos="28000">
                <a:srgbClr val="d2f7b5"/>
              </a:gs>
              <a:gs pos="100000">
                <a:srgbClr val="abe67c"/>
              </a:gs>
            </a:gsLst>
            <a:lin ang="5400000"/>
          </a:gradFill>
          <a:ln>
            <a:solidFill>
              <a:srgbClr val="002060"/>
            </a:solidFill>
            <a:round/>
          </a:ln>
          <a:effectLst>
            <a:outerShdw blurRad="63360" dir="5400000" dist="50760" rotWithShape="0" sx="98000" sy="98000">
              <a:srgbClr val="000000">
                <a:alpha val="20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ru-RU" sz="2800" spc="-1" strike="noStrike">
                <a:solidFill>
                  <a:srgbClr val="c00000"/>
                </a:solidFill>
                <a:latin typeface="Trebuchet MS"/>
                <a:ea typeface="DejaVu Sans"/>
              </a:rPr>
              <a:t>Доходы </a:t>
            </a:r>
            <a:r>
              <a:rPr b="1" lang="ru-RU" sz="2400" spc="-1" strike="noStrike">
                <a:solidFill>
                  <a:srgbClr val="c00000"/>
                </a:solidFill>
                <a:latin typeface="Trebuchet MS"/>
                <a:ea typeface="DejaVu Sans"/>
              </a:rPr>
              <a:t>(всего)</a:t>
            </a:r>
            <a:endParaRPr b="0" lang="ru-RU" sz="24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latin typeface="Trebuchet MS"/>
                <a:ea typeface="DejaVu Sans"/>
              </a:rPr>
              <a:t>1245,2тыс.руб</a:t>
            </a:r>
            <a:r>
              <a:rPr b="1" lang="ru-RU" sz="1800" spc="-1" strike="noStrike">
                <a:solidFill>
                  <a:srgbClr val="000000"/>
                </a:solidFill>
                <a:latin typeface="Trebuchet MS"/>
                <a:ea typeface="DejaVu Sans"/>
              </a:rPr>
              <a:t>.</a:t>
            </a:r>
            <a:endParaRPr b="0" lang="ru-RU" sz="1800" spc="-1" strike="noStrike">
              <a:latin typeface="Arial"/>
            </a:endParaRPr>
          </a:p>
        </p:txBody>
      </p:sp>
      <p:sp>
        <p:nvSpPr>
          <p:cNvPr id="132" name="Прямоугольник 6"/>
          <p:cNvSpPr/>
          <p:nvPr/>
        </p:nvSpPr>
        <p:spPr>
          <a:xfrm>
            <a:off x="540000" y="3841560"/>
            <a:ext cx="3307320" cy="1197720"/>
          </a:xfrm>
          <a:prstGeom prst="rect">
            <a:avLst/>
          </a:prstGeom>
          <a:gradFill rotWithShape="0">
            <a:gsLst>
              <a:gs pos="28000">
                <a:srgbClr val="d2f7b5"/>
              </a:gs>
              <a:gs pos="100000">
                <a:srgbClr val="abe67c"/>
              </a:gs>
            </a:gsLst>
            <a:lin ang="5400000"/>
          </a:gradFill>
          <a:ln>
            <a:solidFill>
              <a:srgbClr val="002060"/>
            </a:solidFill>
            <a:round/>
          </a:ln>
          <a:effectLst>
            <a:outerShdw blurRad="63360" dir="5400000" dist="50760" rotWithShape="0" sx="98000" sy="98000">
              <a:srgbClr val="000000">
                <a:alpha val="20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i="1" lang="ru-RU" sz="2400" spc="-1" strike="noStrike" u="sng">
                <a:solidFill>
                  <a:srgbClr val="000000"/>
                </a:solidFill>
                <a:uFillTx/>
                <a:latin typeface="Trebuchet MS"/>
                <a:ea typeface="DejaVu Sans"/>
              </a:rPr>
              <a:t>Налоговые доходы</a:t>
            </a:r>
            <a:endParaRPr b="0" lang="ru-RU" sz="24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i="1" lang="ru-RU" sz="2400" spc="-1" strike="noStrike">
                <a:solidFill>
                  <a:srgbClr val="000000"/>
                </a:solidFill>
                <a:latin typeface="Trebuchet MS"/>
                <a:ea typeface="DejaVu Sans"/>
              </a:rPr>
              <a:t>797,9 тыс.руб.</a:t>
            </a:r>
            <a:endParaRPr b="0" lang="ru-RU" sz="2400" spc="-1" strike="noStrike">
              <a:latin typeface="Arial"/>
            </a:endParaRPr>
          </a:p>
        </p:txBody>
      </p:sp>
      <p:sp>
        <p:nvSpPr>
          <p:cNvPr id="133" name="Прямоугольник 8"/>
          <p:cNvSpPr/>
          <p:nvPr/>
        </p:nvSpPr>
        <p:spPr>
          <a:xfrm>
            <a:off x="5511960" y="3960000"/>
            <a:ext cx="3307320" cy="1197720"/>
          </a:xfrm>
          <a:prstGeom prst="rect">
            <a:avLst/>
          </a:prstGeom>
          <a:gradFill rotWithShape="0">
            <a:gsLst>
              <a:gs pos="28000">
                <a:srgbClr val="d2f7b5"/>
              </a:gs>
              <a:gs pos="100000">
                <a:srgbClr val="abe67c"/>
              </a:gs>
            </a:gsLst>
            <a:lin ang="5400000"/>
          </a:gradFill>
          <a:ln>
            <a:solidFill>
              <a:srgbClr val="002060"/>
            </a:solidFill>
            <a:round/>
          </a:ln>
          <a:effectLst>
            <a:outerShdw blurRad="63360" dir="5400000" dist="50760" rotWithShape="0" sx="98000" sy="98000">
              <a:srgbClr val="000000">
                <a:alpha val="20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i="1" lang="ru-RU" sz="2400" spc="-1" strike="noStrike" u="sng">
                <a:solidFill>
                  <a:srgbClr val="000000"/>
                </a:solidFill>
                <a:uFillTx/>
                <a:latin typeface="Trebuchet MS"/>
                <a:ea typeface="DejaVu Sans"/>
              </a:rPr>
              <a:t>Безвозмездные</a:t>
            </a:r>
            <a:r>
              <a:rPr b="1" i="1" lang="ru-RU" sz="2400" spc="-1" strike="noStrike">
                <a:solidFill>
                  <a:srgbClr val="000000"/>
                </a:solidFill>
                <a:latin typeface="Trebuchet MS"/>
                <a:ea typeface="DejaVu Sans"/>
              </a:rPr>
              <a:t> </a:t>
            </a:r>
            <a:r>
              <a:rPr b="1" i="1" lang="ru-RU" sz="2400" spc="-1" strike="noStrike" u="sng">
                <a:solidFill>
                  <a:srgbClr val="000000"/>
                </a:solidFill>
                <a:uFillTx/>
                <a:latin typeface="Trebuchet MS"/>
                <a:ea typeface="DejaVu Sans"/>
              </a:rPr>
              <a:t>поступления </a:t>
            </a:r>
            <a:endParaRPr b="0" lang="ru-RU" sz="24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i="1" lang="ru-RU" sz="2400" spc="-1" strike="noStrike">
                <a:solidFill>
                  <a:srgbClr val="000000"/>
                </a:solidFill>
                <a:latin typeface="Trebuchet MS"/>
                <a:ea typeface="DejaVu Sans"/>
              </a:rPr>
              <a:t>447,3 тыс.руб.</a:t>
            </a:r>
            <a:endParaRPr b="0" lang="ru-RU" sz="2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Заголовок 1"/>
          <p:cNvSpPr/>
          <p:nvPr/>
        </p:nvSpPr>
        <p:spPr>
          <a:xfrm>
            <a:off x="1187640" y="260640"/>
            <a:ext cx="6547680" cy="772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r>
              <a:rPr b="1" i="1" lang="ru-RU" sz="2400" spc="-1" strike="noStrike">
                <a:solidFill>
                  <a:srgbClr val="002060"/>
                </a:solidFill>
                <a:latin typeface="TruthCYR Medium"/>
                <a:ea typeface="DejaVu Sans"/>
              </a:rPr>
              <a:t>Структура налоговых и неналоговых доходов в 2025 году</a:t>
            </a:r>
            <a:endParaRPr b="0" lang="ru-RU" sz="2400" spc="-1" strike="noStrike">
              <a:latin typeface="Arial"/>
            </a:endParaRPr>
          </a:p>
        </p:txBody>
      </p:sp>
      <p:graphicFrame>
        <p:nvGraphicFramePr>
          <p:cNvPr id="135" name="Объект 3"/>
          <p:cNvGraphicFramePr/>
          <p:nvPr/>
        </p:nvGraphicFramePr>
        <p:xfrm>
          <a:off x="-33480" y="1169280"/>
          <a:ext cx="9123840" cy="56836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Заголовок 1_0"/>
          <p:cNvSpPr/>
          <p:nvPr/>
        </p:nvSpPr>
        <p:spPr>
          <a:xfrm>
            <a:off x="107640" y="0"/>
            <a:ext cx="8780040" cy="1795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r>
              <a:rPr b="1" lang="ru-RU" sz="2400" spc="-1" strike="noStrike">
                <a:solidFill>
                  <a:srgbClr val="404040"/>
                </a:solidFill>
                <a:latin typeface="Trebuchet MS"/>
                <a:ea typeface="DejaVu Sans"/>
              </a:rPr>
              <a:t>Расходы бюджета муниципального образования</a:t>
            </a:r>
            <a:br/>
            <a:r>
              <a:rPr b="1" lang="ru-RU" sz="2400" spc="-1" strike="noStrike">
                <a:solidFill>
                  <a:srgbClr val="c00000"/>
                </a:solidFill>
                <a:latin typeface="Trebuchet MS"/>
                <a:ea typeface="DejaVu Sans"/>
              </a:rPr>
              <a:t>«Марицкий сельсовет» </a:t>
            </a:r>
            <a:r>
              <a:rPr b="1" lang="ru-RU" sz="2400" spc="-1" strike="noStrike">
                <a:solidFill>
                  <a:srgbClr val="404040"/>
                </a:solidFill>
                <a:latin typeface="Trebuchet MS"/>
                <a:ea typeface="DejaVu Sans"/>
              </a:rPr>
              <a:t>Льговского района Курской области на 2023 г. и на плановый период</a:t>
            </a:r>
            <a:br/>
            <a:r>
              <a:rPr b="1" lang="ru-RU" sz="2400" spc="-1" strike="noStrike">
                <a:solidFill>
                  <a:srgbClr val="404040"/>
                </a:solidFill>
                <a:latin typeface="Trebuchet MS"/>
                <a:ea typeface="DejaVu Sans"/>
              </a:rPr>
              <a:t> 2024 и 2025 г.г. (тыс.руб.)</a:t>
            </a:r>
            <a:endParaRPr b="0" lang="ru-RU" sz="2400" spc="-1" strike="noStrike">
              <a:latin typeface="Arial"/>
            </a:endParaRPr>
          </a:p>
        </p:txBody>
      </p:sp>
      <p:graphicFrame>
        <p:nvGraphicFramePr>
          <p:cNvPr id="137" name=""/>
          <p:cNvGraphicFramePr/>
          <p:nvPr/>
        </p:nvGraphicFramePr>
        <p:xfrm>
          <a:off x="360000" y="2160000"/>
          <a:ext cx="8459640" cy="4038480"/>
        </p:xfrm>
        <a:graphic>
          <a:graphicData uri="http://schemas.openxmlformats.org/drawingml/2006/table">
            <a:tbl>
              <a:tblPr/>
              <a:tblGrid>
                <a:gridCol w="3386880"/>
                <a:gridCol w="1891440"/>
                <a:gridCol w="1842840"/>
                <a:gridCol w="1338840"/>
              </a:tblGrid>
              <a:tr h="347400">
                <a:tc>
                  <a:txBody>
                    <a:bodyPr lIns="90000" rIns="9000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300" spc="-1" strike="noStrike">
                          <a:latin typeface="Arial"/>
                        </a:rPr>
                        <a:t>Показатель</a:t>
                      </a:r>
                      <a:endParaRPr b="0" lang="ru-RU" sz="1300" spc="-1" strike="noStrike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b3b3b3"/>
                    </a:solidFill>
                  </a:tcPr>
                </a:tc>
                <a:tc>
                  <a:txBody>
                    <a:bodyPr lIns="90000" rIns="9000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300" spc="-1" strike="noStrike">
                          <a:latin typeface="Arial"/>
                        </a:rPr>
                        <a:t>2023 год</a:t>
                      </a:r>
                      <a:endParaRPr b="0" lang="ru-RU" sz="1300" spc="-1" strike="noStrike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b3b3b3"/>
                    </a:solidFill>
                  </a:tcPr>
                </a:tc>
                <a:tc>
                  <a:txBody>
                    <a:bodyPr lIns="90000" rIns="9000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300" spc="-1" strike="noStrike">
                          <a:latin typeface="Arial"/>
                        </a:rPr>
                        <a:t>2024 год</a:t>
                      </a:r>
                      <a:endParaRPr b="0" lang="ru-RU" sz="1300" spc="-1" strike="noStrike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b3b3b3"/>
                    </a:solidFill>
                  </a:tcPr>
                </a:tc>
                <a:tc>
                  <a:txBody>
                    <a:bodyPr lIns="90000" rIns="9000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300" spc="-1" strike="noStrike">
                          <a:latin typeface="Arial"/>
                        </a:rPr>
                        <a:t>2025 год</a:t>
                      </a:r>
                      <a:endParaRPr b="0" lang="ru-RU" sz="1300" spc="-1" strike="noStrike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b3b3b3"/>
                    </a:solidFill>
                  </a:tcPr>
                </a:tc>
              </a:tr>
              <a:tr h="605880">
                <a:tc>
                  <a:txBody>
                    <a:bodyPr lIns="90000" rIns="9000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400" spc="-1" strike="noStrike">
                          <a:latin typeface="Arial"/>
                        </a:rPr>
                        <a:t>Общегосударственные вопросы,всего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 lIns="90000" rIns="9000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endParaRPr b="0" lang="ru-RU" sz="18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latin typeface="Arial"/>
                        </a:rPr>
                        <a:t>1397,6</a:t>
                      </a:r>
                      <a:endParaRPr b="0" lang="ru-RU" sz="1800" spc="-1" strike="noStrike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 lIns="90000" rIns="9000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endParaRPr b="0" lang="ru-RU" sz="18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latin typeface="Arial"/>
                        </a:rPr>
                        <a:t>1098,2</a:t>
                      </a:r>
                      <a:endParaRPr b="0" lang="ru-RU" sz="1800" spc="-1" strike="noStrike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 lIns="90000" rIns="9000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endParaRPr b="0" lang="ru-RU" sz="18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latin typeface="Arial"/>
                        </a:rPr>
                        <a:t>1073,7</a:t>
                      </a:r>
                      <a:endParaRPr b="0" lang="ru-RU" sz="1800" spc="-1" strike="noStrike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</a:tr>
              <a:tr h="893160">
                <a:tc>
                  <a:txBody>
                    <a:bodyPr lIns="90000" rIns="9000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400" spc="-1" strike="noStrike">
                          <a:latin typeface="Arial"/>
                        </a:rPr>
                        <a:t>Обеспечение функционирования главы муниципального образования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 lIns="90000" rIns="9000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endParaRPr b="0" lang="ru-RU" sz="18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b="0" lang="ru-RU" sz="18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latin typeface="Arial"/>
                        </a:rPr>
                        <a:t>440,9</a:t>
                      </a:r>
                      <a:endParaRPr b="0" lang="ru-RU" sz="1800" spc="-1" strike="noStrike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 lIns="90000" rIns="9000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endParaRPr b="0" lang="ru-RU" sz="18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b="0" lang="ru-RU" sz="18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latin typeface="Arial"/>
                        </a:rPr>
                        <a:t>387,5</a:t>
                      </a:r>
                      <a:endParaRPr b="0" lang="ru-RU" sz="1800" spc="-1" strike="noStrike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 lIns="90000" rIns="9000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endParaRPr b="0" lang="ru-RU" sz="18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b="0" lang="ru-RU" sz="18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latin typeface="Arial"/>
                        </a:rPr>
                        <a:t>363,0</a:t>
                      </a:r>
                      <a:endParaRPr b="0" lang="ru-RU" sz="1800" spc="-1" strike="noStrike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</a:tr>
              <a:tr h="1149120">
                <a:tc>
                  <a:txBody>
                    <a:bodyPr lIns="90000" rIns="9000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400" spc="-1" strike="noStrike">
                          <a:latin typeface="Arial"/>
                        </a:rPr>
                        <a:t>Обеспечение деятельности администрации</a:t>
                      </a:r>
                      <a:r>
                        <a:rPr b="1" lang="ru-RU" sz="1800" spc="-1" strike="noStrike">
                          <a:latin typeface="Arial"/>
                        </a:rPr>
                        <a:t> </a:t>
                      </a:r>
                      <a:r>
                        <a:rPr b="1" lang="ru-RU" sz="1400" spc="-1" strike="noStrike">
                          <a:latin typeface="Arial"/>
                        </a:rPr>
                        <a:t>муниципального образования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 lIns="90000" rIns="9000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endParaRPr b="0" lang="ru-RU" sz="18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b="0" lang="ru-RU" sz="18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latin typeface="Arial"/>
                        </a:rPr>
                        <a:t>682,1</a:t>
                      </a:r>
                      <a:endParaRPr b="0" lang="ru-RU" sz="1800" spc="-1" strike="noStrike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 lIns="90000" rIns="9000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endParaRPr b="0" lang="ru-RU" sz="18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b="0" lang="ru-RU" sz="18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latin typeface="Arial"/>
                        </a:rPr>
                        <a:t>582,1</a:t>
                      </a:r>
                      <a:endParaRPr b="0" lang="ru-RU" sz="1800" spc="-1" strike="noStrike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 lIns="90000" rIns="9000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endParaRPr b="0" lang="ru-RU" sz="18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b="0" lang="ru-RU" sz="18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latin typeface="Arial"/>
                        </a:rPr>
                        <a:t>582,1</a:t>
                      </a:r>
                      <a:endParaRPr b="0" lang="ru-RU" sz="1800" spc="-1" strike="noStrike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</a:tr>
              <a:tr h="349920">
                <a:tc>
                  <a:txBody>
                    <a:bodyPr lIns="90000" rIns="9000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400" spc="-1" strike="noStrike">
                          <a:latin typeface="Arial"/>
                        </a:rPr>
                        <a:t>Резервные фонды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 lIns="90000" rIns="9000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latin typeface="Arial"/>
                        </a:rPr>
                        <a:t>0,5</a:t>
                      </a:r>
                      <a:endParaRPr b="0" lang="ru-RU" sz="1800" spc="-1" strike="noStrike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 lIns="90000" rIns="9000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latin typeface="Arial"/>
                        </a:rPr>
                        <a:t>0,5</a:t>
                      </a:r>
                      <a:endParaRPr b="0" lang="ru-RU" sz="1800" spc="-1" strike="noStrike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 lIns="90000" rIns="9000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latin typeface="Arial"/>
                        </a:rPr>
                        <a:t>0,5</a:t>
                      </a:r>
                      <a:endParaRPr b="0" lang="ru-RU" sz="1800" spc="-1" strike="noStrike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</a:tr>
              <a:tr h="693360">
                <a:tc>
                  <a:txBody>
                    <a:bodyPr lIns="90000" rIns="9000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400" spc="-1" strike="noStrike">
                          <a:latin typeface="Arial"/>
                        </a:rPr>
                        <a:t>Другие общегосударственные вопросы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 lIns="90000" rIns="9000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endParaRPr b="0" lang="ru-RU" sz="18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latin typeface="Arial"/>
                        </a:rPr>
                        <a:t>274,1</a:t>
                      </a:r>
                      <a:endParaRPr b="0" lang="ru-RU" sz="1800" spc="-1" strike="noStrike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 lIns="90000" rIns="9000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endParaRPr b="0" lang="ru-RU" sz="18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latin typeface="Arial"/>
                        </a:rPr>
                        <a:t>128,1</a:t>
                      </a:r>
                      <a:endParaRPr b="0" lang="ru-RU" sz="1800" spc="-1" strike="noStrike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 lIns="90000" rIns="90000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endParaRPr b="0" lang="ru-RU" sz="18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latin typeface="Arial"/>
                        </a:rPr>
                        <a:t>128,1</a:t>
                      </a:r>
                      <a:endParaRPr b="0" lang="ru-RU" sz="1800" spc="-1" strike="noStrike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</a:tr>
            </a:tbl>
          </a:graphicData>
        </a:graphic>
      </p:graphicFrame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Picture 2" descr=""/>
          <p:cNvPicPr/>
          <p:nvPr/>
        </p:nvPicPr>
        <p:blipFill>
          <a:blip r:embed="rId1"/>
          <a:stretch/>
        </p:blipFill>
        <p:spPr>
          <a:xfrm>
            <a:off x="-53640" y="-1080"/>
            <a:ext cx="9202680" cy="6900840"/>
          </a:xfrm>
          <a:prstGeom prst="rect">
            <a:avLst/>
          </a:prstGeom>
          <a:ln w="0">
            <a:noFill/>
          </a:ln>
        </p:spPr>
      </p:pic>
      <p:sp>
        <p:nvSpPr>
          <p:cNvPr id="139" name="Заголовок 17"/>
          <p:cNvSpPr/>
          <p:nvPr/>
        </p:nvSpPr>
        <p:spPr>
          <a:xfrm>
            <a:off x="698760" y="260640"/>
            <a:ext cx="7807320" cy="992880"/>
          </a:xfrm>
          <a:prstGeom prst="rect">
            <a:avLst/>
          </a:prstGeom>
          <a:noFill/>
          <a:ln w="0">
            <a:solidFill>
              <a:srgbClr val="568d11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r>
              <a:rPr b="1" lang="ru-RU" sz="4000" spc="-1" strike="noStrike">
                <a:solidFill>
                  <a:srgbClr val="21306a"/>
                </a:solidFill>
                <a:latin typeface="Trebuchet MS"/>
                <a:ea typeface="DejaVu Sans"/>
              </a:rPr>
              <a:t>Контактная информация</a:t>
            </a:r>
            <a:endParaRPr b="0" lang="ru-RU" sz="4000" spc="-1" strike="noStrike">
              <a:latin typeface="Arial"/>
            </a:endParaRPr>
          </a:p>
        </p:txBody>
      </p:sp>
      <p:sp>
        <p:nvSpPr>
          <p:cNvPr id="140" name="Прямоугольник 18"/>
          <p:cNvSpPr/>
          <p:nvPr/>
        </p:nvSpPr>
        <p:spPr>
          <a:xfrm>
            <a:off x="723600" y="1620000"/>
            <a:ext cx="7915680" cy="3107160"/>
          </a:xfrm>
          <a:prstGeom prst="rect">
            <a:avLst/>
          </a:prstGeom>
          <a:gradFill rotWithShape="0">
            <a:gsLst>
              <a:gs pos="28000">
                <a:srgbClr val="d2f7b5"/>
              </a:gs>
              <a:gs pos="100000">
                <a:srgbClr val="abe67c"/>
              </a:gs>
            </a:gsLst>
            <a:lin ang="5400000"/>
          </a:gradFill>
          <a:ln>
            <a:solidFill>
              <a:srgbClr val="191d34"/>
            </a:solidFill>
            <a:round/>
          </a:ln>
          <a:effectLst>
            <a:outerShdw blurRad="63360" dir="5400000" dist="50760" rotWithShape="0" sx="98000" sy="98000">
              <a:srgbClr val="000000">
                <a:alpha val="20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i="1" lang="ru-RU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Глава Марицкого сельсовета</a:t>
            </a:r>
            <a:endParaRPr b="0" lang="ru-RU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i="1" lang="ru-RU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Льговского  района Курской области  –  Жуков Алексей Александрович</a:t>
            </a:r>
            <a:endParaRPr b="0" lang="ru-RU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i="1" lang="ru-RU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График работы с 8-00 до 17-00, перерыв с 12-00 до 14-00.</a:t>
            </a:r>
            <a:endParaRPr b="0" lang="ru-RU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i="1" lang="ru-RU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ru-RU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i="1" lang="ru-RU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Адрес:  307705, Курская область, Льговский район, с.Марица</a:t>
            </a:r>
            <a:endParaRPr b="0" lang="ru-RU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i="1" lang="ru-RU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Телефоны  (8 47140) 98-2-21</a:t>
            </a:r>
            <a:endParaRPr b="0" lang="ru-RU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i="1" lang="ru-RU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b="0" lang="ru-RU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i="1" lang="ru-RU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b="1" i="1" lang="en-US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E</a:t>
            </a:r>
            <a:r>
              <a:rPr b="1" i="1" lang="ru-RU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-</a:t>
            </a:r>
            <a:r>
              <a:rPr b="1" i="1" lang="en-US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mail</a:t>
            </a:r>
            <a:r>
              <a:rPr b="1" i="1" lang="ru-RU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: </a:t>
            </a:r>
            <a:r>
              <a:rPr b="0" i="1" lang="ru-RU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adm_marica@mail.ru</a:t>
            </a:r>
            <a:endParaRPr b="0" lang="ru-RU" sz="1800" spc="-1" strike="noStrike">
              <a:latin typeface="Arial"/>
            </a:endParaRPr>
          </a:p>
        </p:txBody>
      </p:sp>
      <p:sp>
        <p:nvSpPr>
          <p:cNvPr id="141" name="Прямоугольник 19"/>
          <p:cNvSpPr/>
          <p:nvPr/>
        </p:nvSpPr>
        <p:spPr>
          <a:xfrm>
            <a:off x="1681560" y="4919040"/>
            <a:ext cx="5920200" cy="1918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21306a"/>
                </a:solidFill>
                <a:latin typeface="Trebuchet MS"/>
                <a:ea typeface="DejaVu Sans"/>
              </a:rPr>
              <a:t>График работы:</a:t>
            </a:r>
            <a:endParaRPr b="0" lang="ru-RU" sz="24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21306a"/>
                </a:solidFill>
                <a:latin typeface="Trebuchet MS"/>
                <a:ea typeface="DejaVu Sans"/>
              </a:rPr>
              <a:t>С 8-00 до17-00</a:t>
            </a:r>
            <a:endParaRPr b="0" lang="ru-RU" sz="24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21306a"/>
                </a:solidFill>
                <a:latin typeface="Trebuchet MS"/>
                <a:ea typeface="DejaVu Sans"/>
              </a:rPr>
              <a:t>перерыв с12-00 до14-00</a:t>
            </a:r>
            <a:endParaRPr b="0" lang="ru-RU" sz="24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br/>
            <a:endParaRPr b="0" lang="ru-RU" sz="2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Picture 2" descr=""/>
          <p:cNvPicPr/>
          <p:nvPr/>
        </p:nvPicPr>
        <p:blipFill>
          <a:blip r:embed="rId1"/>
          <a:stretch/>
        </p:blipFill>
        <p:spPr>
          <a:xfrm>
            <a:off x="0" y="0"/>
            <a:ext cx="9138960" cy="6852960"/>
          </a:xfrm>
          <a:prstGeom prst="rect">
            <a:avLst/>
          </a:prstGeom>
          <a:ln w="0">
            <a:noFill/>
          </a:ln>
        </p:spPr>
      </p:pic>
      <p:sp>
        <p:nvSpPr>
          <p:cNvPr id="99" name="Заголовок 1"/>
          <p:cNvSpPr/>
          <p:nvPr/>
        </p:nvSpPr>
        <p:spPr>
          <a:xfrm>
            <a:off x="0" y="188640"/>
            <a:ext cx="9031320" cy="1002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r>
              <a:rPr b="1" lang="ru-RU" sz="4000" spc="-1" strike="noStrike">
                <a:solidFill>
                  <a:srgbClr val="404040"/>
                </a:solidFill>
                <a:latin typeface="Trebuchet MS"/>
                <a:ea typeface="DejaVu Sans"/>
              </a:rPr>
              <a:t>Что такое </a:t>
            </a:r>
            <a:r>
              <a:rPr b="1" lang="ru-RU" sz="4000" spc="-1" strike="noStrike">
                <a:solidFill>
                  <a:srgbClr val="c00000"/>
                </a:solidFill>
                <a:latin typeface="Trebuchet MS"/>
                <a:ea typeface="DejaVu Sans"/>
              </a:rPr>
              <a:t>«Бюджет для граждан</a:t>
            </a:r>
            <a:r>
              <a:rPr b="1" lang="ru-RU" sz="4400" spc="-1" strike="noStrike">
                <a:solidFill>
                  <a:srgbClr val="c00000"/>
                </a:solidFill>
                <a:latin typeface="Trebuchet MS"/>
                <a:ea typeface="DejaVu Sans"/>
              </a:rPr>
              <a:t>?» </a:t>
            </a:r>
            <a:endParaRPr b="0" lang="ru-RU" sz="4400" spc="-1" strike="noStrike">
              <a:latin typeface="Arial"/>
            </a:endParaRPr>
          </a:p>
        </p:txBody>
      </p:sp>
      <p:sp>
        <p:nvSpPr>
          <p:cNvPr id="100" name="Прямоугольник 3"/>
          <p:cNvSpPr/>
          <p:nvPr/>
        </p:nvSpPr>
        <p:spPr>
          <a:xfrm>
            <a:off x="179640" y="1772640"/>
            <a:ext cx="8780040" cy="4113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i="1" lang="ru-RU" sz="2400" spc="-1" strike="noStrike">
                <a:solidFill>
                  <a:srgbClr val="c00000"/>
                </a:solidFill>
                <a:latin typeface="Trebuchet MS"/>
                <a:ea typeface="DejaVu Sans"/>
              </a:rPr>
              <a:t>«Бюджет для граждан» </a:t>
            </a:r>
            <a:r>
              <a:rPr b="0" i="1" lang="ru-RU" sz="2400" spc="-1" strike="noStrike">
                <a:solidFill>
                  <a:srgbClr val="000000"/>
                </a:solidFill>
                <a:latin typeface="Trebuchet MS"/>
                <a:ea typeface="DejaVu Sans"/>
              </a:rPr>
              <a:t>познакомит вас с положениями</a:t>
            </a:r>
            <a:endParaRPr b="0" lang="ru-RU" sz="24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i="1" lang="ru-RU" sz="2400" spc="-1" strike="noStrike">
                <a:solidFill>
                  <a:srgbClr val="000000"/>
                </a:solidFill>
                <a:latin typeface="Trebuchet MS"/>
                <a:ea typeface="DejaVu Sans"/>
              </a:rPr>
              <a:t>основного финансового документа муниципального образования «Селекционный сельсовет» </a:t>
            </a:r>
            <a:endParaRPr b="0" lang="ru-RU" sz="24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i="1" lang="ru-RU" sz="2400" spc="-1" strike="noStrike">
                <a:solidFill>
                  <a:srgbClr val="000000"/>
                </a:solidFill>
                <a:latin typeface="Trebuchet MS"/>
                <a:ea typeface="DejaVu Sans"/>
              </a:rPr>
              <a:t>Льговского района Курской области ,</a:t>
            </a:r>
            <a:endParaRPr b="0" lang="ru-RU" sz="24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i="1" lang="ru-RU" sz="2400" spc="-1" strike="noStrike">
                <a:solidFill>
                  <a:srgbClr val="000000"/>
                </a:solidFill>
                <a:latin typeface="Trebuchet MS"/>
                <a:ea typeface="DejaVu Sans"/>
              </a:rPr>
              <a:t>проектом бюджета на 2022 год </a:t>
            </a:r>
            <a:endParaRPr b="0" lang="ru-RU" sz="24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i="1" lang="ru-RU" sz="2400" spc="-1" strike="noStrike">
                <a:solidFill>
                  <a:srgbClr val="000000"/>
                </a:solidFill>
                <a:latin typeface="Trebuchet MS"/>
                <a:ea typeface="DejaVu Sans"/>
              </a:rPr>
              <a:t>и на плановый период 2023 и 2024 годов.</a:t>
            </a:r>
            <a:endParaRPr b="0" lang="ru-RU" sz="24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i="1" lang="ru-RU" sz="2400" spc="-1" strike="noStrike">
                <a:solidFill>
                  <a:srgbClr val="000000"/>
                </a:solidFill>
                <a:latin typeface="Trebuchet MS"/>
                <a:ea typeface="DejaVu Sans"/>
              </a:rPr>
              <a:t>Представленная информация будет интересна и полезна всем жителям сельсовета. </a:t>
            </a:r>
            <a:endParaRPr b="0" lang="ru-RU" sz="24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i="1" lang="ru-RU" sz="2400" spc="-1" strike="noStrike">
                <a:solidFill>
                  <a:srgbClr val="c00000"/>
                </a:solidFill>
                <a:latin typeface="Trebuchet MS"/>
                <a:ea typeface="DejaVu Sans"/>
              </a:rPr>
              <a:t>«Бюджет для граждан» </a:t>
            </a:r>
            <a:r>
              <a:rPr b="0" i="1" lang="ru-RU" sz="2400" spc="-1" strike="noStrike">
                <a:solidFill>
                  <a:srgbClr val="000000"/>
                </a:solidFill>
                <a:latin typeface="Trebuchet MS"/>
                <a:ea typeface="DejaVu Sans"/>
              </a:rPr>
              <a:t>нацелен на получение обратной связи от граждан , которым интересны проблемы муниципальных финансов. </a:t>
            </a:r>
            <a:endParaRPr b="0" lang="ru-RU" sz="2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Рисунок 6" descr=""/>
          <p:cNvPicPr/>
          <p:nvPr/>
        </p:nvPicPr>
        <p:blipFill>
          <a:blip r:embed="rId1"/>
          <a:stretch/>
        </p:blipFill>
        <p:spPr>
          <a:xfrm>
            <a:off x="90360" y="-5400"/>
            <a:ext cx="9138960" cy="6852960"/>
          </a:xfrm>
          <a:prstGeom prst="rect">
            <a:avLst/>
          </a:prstGeom>
          <a:ln w="0">
            <a:noFill/>
          </a:ln>
        </p:spPr>
      </p:pic>
      <p:sp>
        <p:nvSpPr>
          <p:cNvPr id="102" name="Прямоугольник 8"/>
          <p:cNvSpPr/>
          <p:nvPr/>
        </p:nvSpPr>
        <p:spPr>
          <a:xfrm>
            <a:off x="1471320" y="0"/>
            <a:ext cx="6695280" cy="2649960"/>
          </a:xfrm>
          <a:prstGeom prst="rect">
            <a:avLst/>
          </a:prstGeom>
          <a:gradFill rotWithShape="0">
            <a:gsLst>
              <a:gs pos="28000">
                <a:srgbClr val="d2f7b5"/>
              </a:gs>
              <a:gs pos="100000">
                <a:srgbClr val="abe67c"/>
              </a:gs>
            </a:gsLst>
            <a:lin ang="5400000"/>
          </a:gradFill>
          <a:ln>
            <a:solidFill>
              <a:srgbClr val="002060"/>
            </a:solidFill>
            <a:round/>
          </a:ln>
          <a:effectLst>
            <a:outerShdw blurRad="63360" dir="5400000" dist="50760" rotWithShape="0" sx="98000" sy="98000">
              <a:srgbClr val="000000">
                <a:alpha val="20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ru-RU" sz="2800" spc="-1" strike="noStrike">
                <a:solidFill>
                  <a:srgbClr val="c00000"/>
                </a:solidFill>
                <a:latin typeface="Trebuchet MS"/>
                <a:ea typeface="DejaVu Sans"/>
              </a:rPr>
              <a:t>Муниципальный бюджет </a:t>
            </a:r>
            <a:r>
              <a:rPr b="1" lang="ru-RU" sz="2400" spc="-1" strike="noStrike">
                <a:solidFill>
                  <a:srgbClr val="000000"/>
                </a:solidFill>
                <a:latin typeface="Trebuchet MS"/>
                <a:ea typeface="DejaVu Sans"/>
              </a:rPr>
              <a:t>– это форма</a:t>
            </a:r>
            <a:endParaRPr b="0" lang="ru-RU" sz="24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latin typeface="Trebuchet MS"/>
                <a:ea typeface="DejaVu Sans"/>
              </a:rPr>
              <a:t>образования и расходования денежных</a:t>
            </a:r>
            <a:endParaRPr b="0" lang="ru-RU" sz="24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latin typeface="Trebuchet MS"/>
                <a:ea typeface="DejaVu Sans"/>
              </a:rPr>
              <a:t>средств, предназначенных для финансового</a:t>
            </a:r>
            <a:endParaRPr b="0" lang="ru-RU" sz="24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latin typeface="Trebuchet MS"/>
                <a:ea typeface="DejaVu Sans"/>
              </a:rPr>
              <a:t>обеспечения задач и функций органов</a:t>
            </a:r>
            <a:endParaRPr b="0" lang="ru-RU" sz="24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latin typeface="Trebuchet MS"/>
                <a:ea typeface="DejaVu Sans"/>
              </a:rPr>
              <a:t>местного самоуправления</a:t>
            </a:r>
            <a:endParaRPr b="0" lang="ru-RU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000" spc="-1" strike="noStrike">
                <a:solidFill>
                  <a:srgbClr val="000000"/>
                </a:solidFill>
                <a:latin typeface="Trebuchet MS"/>
                <a:ea typeface="DejaVu Sans"/>
              </a:rPr>
              <a:t> </a:t>
            </a:r>
            <a:endParaRPr b="0" lang="ru-RU" sz="2000" spc="-1" strike="noStrike">
              <a:latin typeface="Arial"/>
            </a:endParaRPr>
          </a:p>
        </p:txBody>
      </p:sp>
      <p:sp>
        <p:nvSpPr>
          <p:cNvPr id="103" name="Прямоугольник 30"/>
          <p:cNvSpPr/>
          <p:nvPr/>
        </p:nvSpPr>
        <p:spPr>
          <a:xfrm>
            <a:off x="61200" y="2925000"/>
            <a:ext cx="4566960" cy="1980000"/>
          </a:xfrm>
          <a:prstGeom prst="rect">
            <a:avLst/>
          </a:prstGeom>
          <a:gradFill rotWithShape="0">
            <a:gsLst>
              <a:gs pos="28000">
                <a:srgbClr val="d2f7b5"/>
              </a:gs>
              <a:gs pos="100000">
                <a:srgbClr val="abe67c"/>
              </a:gs>
            </a:gsLst>
            <a:lin ang="5400000"/>
          </a:gradFill>
          <a:ln>
            <a:solidFill>
              <a:srgbClr val="002060"/>
            </a:solidFill>
            <a:round/>
          </a:ln>
          <a:effectLst>
            <a:outerShdw blurRad="63360" dir="5400000" dist="50760" rotWithShape="0" sx="98000" sy="98000">
              <a:srgbClr val="000000">
                <a:alpha val="20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821a08"/>
                </a:solidFill>
                <a:latin typeface="Trebuchet MS"/>
                <a:ea typeface="DejaVu Sans"/>
              </a:rPr>
              <a:t>Доходы бюджета </a:t>
            </a:r>
            <a:r>
              <a:rPr b="0" lang="ru-RU" sz="2000" spc="-1" strike="noStrike">
                <a:solidFill>
                  <a:srgbClr val="000000"/>
                </a:solidFill>
                <a:latin typeface="Trebuchet MS"/>
                <a:ea typeface="DejaVu Sans"/>
              </a:rPr>
              <a:t>–денежные средства, поступающие в бюджет</a:t>
            </a:r>
            <a:endParaRPr b="0" lang="ru-RU" sz="20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Trebuchet MS"/>
                <a:ea typeface="DejaVu Sans"/>
              </a:rPr>
              <a:t> </a:t>
            </a:r>
            <a:r>
              <a:rPr b="0" lang="ru-RU" sz="2000" spc="-1" strike="noStrike">
                <a:solidFill>
                  <a:srgbClr val="000000"/>
                </a:solidFill>
                <a:latin typeface="Trebuchet MS"/>
                <a:ea typeface="DejaVu Sans"/>
              </a:rPr>
              <a:t>в виде</a:t>
            </a:r>
            <a:endParaRPr b="0" lang="ru-RU" sz="20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Trebuchet MS"/>
                <a:ea typeface="DejaVu Sans"/>
              </a:rPr>
              <a:t>налоговых , неналоговых и</a:t>
            </a:r>
            <a:endParaRPr b="0" lang="ru-RU" sz="20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Trebuchet MS"/>
                <a:ea typeface="DejaVu Sans"/>
              </a:rPr>
              <a:t>безвозмездных поступлений</a:t>
            </a:r>
            <a:endParaRPr b="0" lang="ru-RU" sz="20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ru-RU" sz="2000" spc="-1" strike="noStrike">
              <a:latin typeface="Arial"/>
            </a:endParaRPr>
          </a:p>
        </p:txBody>
      </p:sp>
      <p:sp>
        <p:nvSpPr>
          <p:cNvPr id="104" name="Прямоугольник 31"/>
          <p:cNvSpPr/>
          <p:nvPr/>
        </p:nvSpPr>
        <p:spPr>
          <a:xfrm>
            <a:off x="4871160" y="2909520"/>
            <a:ext cx="4411800" cy="1980000"/>
          </a:xfrm>
          <a:prstGeom prst="rect">
            <a:avLst/>
          </a:prstGeom>
          <a:gradFill rotWithShape="0">
            <a:gsLst>
              <a:gs pos="28000">
                <a:srgbClr val="d2f7b5"/>
              </a:gs>
              <a:gs pos="100000">
                <a:srgbClr val="abe67c"/>
              </a:gs>
            </a:gsLst>
            <a:lin ang="5400000"/>
          </a:gradFill>
          <a:ln>
            <a:solidFill>
              <a:srgbClr val="031828"/>
            </a:solidFill>
            <a:round/>
          </a:ln>
          <a:effectLst>
            <a:outerShdw blurRad="63360" dir="5400000" dist="50760" rotWithShape="0" sx="98000" sy="98000">
              <a:srgbClr val="000000">
                <a:alpha val="20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821a08"/>
                </a:solidFill>
                <a:latin typeface="Trebuchet MS"/>
                <a:ea typeface="DejaVu Sans"/>
              </a:rPr>
              <a:t>Расходы</a:t>
            </a:r>
            <a:r>
              <a:rPr b="1" lang="ru-RU" sz="2000" spc="-1" strike="noStrike">
                <a:solidFill>
                  <a:srgbClr val="821a08"/>
                </a:solidFill>
                <a:latin typeface="Trebuchet MS"/>
                <a:ea typeface="DejaVu Sans"/>
              </a:rPr>
              <a:t> </a:t>
            </a:r>
            <a:r>
              <a:rPr b="1" lang="ru-RU" sz="2400" spc="-1" strike="noStrike">
                <a:solidFill>
                  <a:srgbClr val="821a08"/>
                </a:solidFill>
                <a:latin typeface="Trebuchet MS"/>
                <a:ea typeface="DejaVu Sans"/>
              </a:rPr>
              <a:t>бюджета</a:t>
            </a:r>
            <a:r>
              <a:rPr b="1" lang="ru-RU" sz="2000" spc="-1" strike="noStrike">
                <a:solidFill>
                  <a:srgbClr val="821a08"/>
                </a:solidFill>
                <a:latin typeface="Trebuchet MS"/>
                <a:ea typeface="DejaVu Sans"/>
              </a:rPr>
              <a:t> </a:t>
            </a:r>
            <a:r>
              <a:rPr b="0" lang="ru-RU" sz="2000" spc="-1" strike="noStrike">
                <a:solidFill>
                  <a:srgbClr val="000000"/>
                </a:solidFill>
                <a:latin typeface="Trebuchet MS"/>
                <a:ea typeface="DejaVu Sans"/>
              </a:rPr>
              <a:t>– денежные средства, направляемые</a:t>
            </a:r>
            <a:endParaRPr b="0" lang="ru-RU" sz="20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Trebuchet MS"/>
                <a:ea typeface="DejaVu Sans"/>
              </a:rPr>
              <a:t>на финансовое обеспечение задач и функций органов местного самоуправления</a:t>
            </a:r>
            <a:endParaRPr b="0" lang="ru-RU" sz="20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ru-RU" sz="2000" spc="-1" strike="noStrike">
              <a:latin typeface="Arial"/>
            </a:endParaRPr>
          </a:p>
        </p:txBody>
      </p:sp>
      <p:sp>
        <p:nvSpPr>
          <p:cNvPr id="105" name="Прямоугольник 32"/>
          <p:cNvSpPr/>
          <p:nvPr/>
        </p:nvSpPr>
        <p:spPr>
          <a:xfrm>
            <a:off x="122760" y="4581000"/>
            <a:ext cx="9159840" cy="1553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endParaRPr b="0" lang="ru-RU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000" spc="-1" strike="noStrike">
                <a:solidFill>
                  <a:srgbClr val="000000"/>
                </a:solidFill>
                <a:latin typeface="Trebuchet MS"/>
                <a:ea typeface="DejaVu Sans"/>
              </a:rPr>
              <a:t> </a:t>
            </a:r>
            <a:r>
              <a:rPr b="1" lang="ru-RU" sz="2000" spc="-1" strike="noStrike">
                <a:solidFill>
                  <a:srgbClr val="821a08"/>
                </a:solidFill>
                <a:latin typeface="Trebuchet MS"/>
                <a:ea typeface="DejaVu Sans"/>
              </a:rPr>
              <a:t>Дефицит бюджета </a:t>
            </a:r>
            <a:r>
              <a:rPr b="0" lang="ru-RU" sz="2000" spc="-1" strike="noStrike">
                <a:solidFill>
                  <a:srgbClr val="000000"/>
                </a:solidFill>
                <a:latin typeface="Trebuchet MS"/>
                <a:ea typeface="DejaVu Sans"/>
              </a:rPr>
              <a:t>– превышение расходов бюджета над его доходами.</a:t>
            </a:r>
            <a:endParaRPr b="0" lang="ru-RU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Trebuchet MS"/>
                <a:ea typeface="DejaVu Sans"/>
              </a:rPr>
              <a:t> </a:t>
            </a:r>
            <a:endParaRPr b="0" lang="ru-RU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000" spc="-1" strike="noStrike">
                <a:solidFill>
                  <a:srgbClr val="821a08"/>
                </a:solidFill>
                <a:latin typeface="Trebuchet MS"/>
                <a:ea typeface="DejaVu Sans"/>
              </a:rPr>
              <a:t>Профицит бюджета </a:t>
            </a:r>
            <a:r>
              <a:rPr b="0" lang="ru-RU" sz="2000" spc="-1" strike="noStrike">
                <a:solidFill>
                  <a:srgbClr val="000000"/>
                </a:solidFill>
                <a:latin typeface="Trebuchet MS"/>
                <a:ea typeface="DejaVu Sans"/>
              </a:rPr>
              <a:t>– превышение доходов бюджета над его расходами.</a:t>
            </a:r>
            <a:endParaRPr b="0" lang="ru-RU" sz="20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Picture 2" descr=""/>
          <p:cNvPicPr/>
          <p:nvPr/>
        </p:nvPicPr>
        <p:blipFill>
          <a:blip r:embed="rId1"/>
          <a:stretch/>
        </p:blipFill>
        <p:spPr>
          <a:xfrm>
            <a:off x="0" y="0"/>
            <a:ext cx="9138960" cy="6852960"/>
          </a:xfrm>
          <a:prstGeom prst="rect">
            <a:avLst/>
          </a:prstGeom>
          <a:ln w="0">
            <a:noFill/>
          </a:ln>
        </p:spPr>
      </p:pic>
      <p:sp>
        <p:nvSpPr>
          <p:cNvPr id="107" name="Заголовок 1"/>
          <p:cNvSpPr/>
          <p:nvPr/>
        </p:nvSpPr>
        <p:spPr>
          <a:xfrm>
            <a:off x="-83160" y="404640"/>
            <a:ext cx="9222120" cy="915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 marL="320040" indent="-315000" algn="ctr">
              <a:lnSpc>
                <a:spcPct val="100000"/>
              </a:lnSpc>
              <a:buClr>
                <a:srgbClr val="c3260c"/>
              </a:buClr>
              <a:buSzPct val="128000"/>
              <a:buFont typeface="Georgia"/>
              <a:buChar char="*"/>
            </a:pPr>
            <a:r>
              <a:rPr b="1" lang="ru-RU" sz="3600" spc="-1" strike="noStrike">
                <a:solidFill>
                  <a:srgbClr val="821a08"/>
                </a:solidFill>
                <a:latin typeface="Trebuchet MS"/>
                <a:ea typeface="DejaVu Sans"/>
              </a:rPr>
              <a:t>Составление бюджета основывается на:</a:t>
            </a:r>
            <a:br/>
            <a:r>
              <a:rPr b="1" lang="ru-RU" sz="4600" spc="-1" strike="noStrike">
                <a:solidFill>
                  <a:srgbClr val="404040"/>
                </a:solidFill>
                <a:latin typeface="Trebuchet MS"/>
                <a:ea typeface="DejaVu Sans"/>
              </a:rPr>
              <a:t> </a:t>
            </a:r>
            <a:endParaRPr b="0" lang="ru-RU" sz="4600" spc="-1" strike="noStrike">
              <a:latin typeface="Arial"/>
            </a:endParaRPr>
          </a:p>
        </p:txBody>
      </p:sp>
      <p:sp>
        <p:nvSpPr>
          <p:cNvPr id="108" name="Прямоугольник 3"/>
          <p:cNvSpPr/>
          <p:nvPr/>
        </p:nvSpPr>
        <p:spPr>
          <a:xfrm>
            <a:off x="0" y="1980360"/>
            <a:ext cx="9138960" cy="3381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marL="285840" indent="-280800">
              <a:lnSpc>
                <a:spcPct val="150000"/>
              </a:lnSpc>
              <a:buClr>
                <a:srgbClr val="000000"/>
              </a:buClr>
              <a:buFont typeface="Wingdings" charset="2"/>
              <a:buChar char=""/>
            </a:pPr>
            <a:r>
              <a:rPr b="1" lang="ru-RU" sz="2400" spc="-1" strike="noStrike">
                <a:solidFill>
                  <a:srgbClr val="000000"/>
                </a:solidFill>
                <a:latin typeface="Trebuchet MS"/>
                <a:ea typeface="DejaVu Sans"/>
              </a:rPr>
              <a:t>Бюджетном послании Президента Российской Федерации</a:t>
            </a:r>
            <a:endParaRPr b="0" lang="ru-RU" sz="2400" spc="-1" strike="noStrike">
              <a:latin typeface="Arial"/>
            </a:endParaRPr>
          </a:p>
          <a:p>
            <a:pPr marL="285840" indent="-280800">
              <a:lnSpc>
                <a:spcPct val="150000"/>
              </a:lnSpc>
              <a:buClr>
                <a:srgbClr val="000000"/>
              </a:buClr>
              <a:buFont typeface="Wingdings" charset="2"/>
              <a:buChar char=""/>
            </a:pPr>
            <a:r>
              <a:rPr b="1" lang="ru-RU" sz="2400" spc="-1" strike="noStrike">
                <a:solidFill>
                  <a:srgbClr val="000000"/>
                </a:solidFill>
                <a:latin typeface="Trebuchet MS"/>
                <a:ea typeface="DejaVu Sans"/>
              </a:rPr>
              <a:t>Основных направлениях бюджетной и</a:t>
            </a:r>
            <a:r>
              <a:rPr b="0" lang="ru-RU" sz="2400" spc="-1" strike="noStrike">
                <a:solidFill>
                  <a:srgbClr val="000000"/>
                </a:solidFill>
                <a:latin typeface="Trebuchet MS"/>
                <a:ea typeface="DejaVu Sans"/>
              </a:rPr>
              <a:t> </a:t>
            </a:r>
            <a:r>
              <a:rPr b="1" lang="ru-RU" sz="2400" spc="-1" strike="noStrike">
                <a:solidFill>
                  <a:srgbClr val="000000"/>
                </a:solidFill>
                <a:latin typeface="Trebuchet MS"/>
                <a:ea typeface="DejaVu Sans"/>
              </a:rPr>
              <a:t>налоговой политики</a:t>
            </a:r>
            <a:endParaRPr b="0" lang="ru-RU" sz="2400" spc="-1" strike="noStrike">
              <a:latin typeface="Arial"/>
            </a:endParaRPr>
          </a:p>
          <a:p>
            <a:pPr marL="285840" indent="-280800">
              <a:lnSpc>
                <a:spcPct val="150000"/>
              </a:lnSpc>
              <a:buClr>
                <a:srgbClr val="000000"/>
              </a:buClr>
              <a:buFont typeface="Wingdings" charset="2"/>
              <a:buChar char=""/>
            </a:pPr>
            <a:r>
              <a:rPr b="1" lang="ru-RU" sz="2400" spc="-1" strike="noStrike">
                <a:solidFill>
                  <a:srgbClr val="000000"/>
                </a:solidFill>
                <a:latin typeface="Trebuchet MS"/>
                <a:ea typeface="DejaVu Sans"/>
              </a:rPr>
              <a:t>Прогнозе социально-экономического</a:t>
            </a:r>
            <a:r>
              <a:rPr b="0" lang="ru-RU" sz="2400" spc="-1" strike="noStrike">
                <a:solidFill>
                  <a:srgbClr val="000000"/>
                </a:solidFill>
                <a:latin typeface="Trebuchet MS"/>
                <a:ea typeface="DejaVu Sans"/>
              </a:rPr>
              <a:t> </a:t>
            </a:r>
            <a:r>
              <a:rPr b="1" lang="ru-RU" sz="2400" spc="-1" strike="noStrike">
                <a:solidFill>
                  <a:srgbClr val="000000"/>
                </a:solidFill>
                <a:latin typeface="Trebuchet MS"/>
                <a:ea typeface="DejaVu Sans"/>
              </a:rPr>
              <a:t>развития МО</a:t>
            </a:r>
            <a:r>
              <a:rPr b="0" lang="ru-RU" sz="2400" spc="-1" strike="noStrike">
                <a:solidFill>
                  <a:srgbClr val="000000"/>
                </a:solidFill>
                <a:latin typeface="Trebuchet MS"/>
                <a:ea typeface="DejaVu Sans"/>
              </a:rPr>
              <a:t> </a:t>
            </a:r>
            <a:r>
              <a:rPr b="1" lang="ru-RU" sz="2400" spc="-1" strike="noStrike">
                <a:solidFill>
                  <a:srgbClr val="000000"/>
                </a:solidFill>
                <a:latin typeface="Trebuchet MS"/>
                <a:ea typeface="DejaVu Sans"/>
              </a:rPr>
              <a:t>«Селекционный сельсовет»</a:t>
            </a:r>
            <a:endParaRPr b="0" lang="ru-RU" sz="2400" spc="-1" strike="noStrike">
              <a:latin typeface="Arial"/>
            </a:endParaRPr>
          </a:p>
          <a:p>
            <a:pPr marL="285840" indent="-280800">
              <a:lnSpc>
                <a:spcPct val="150000"/>
              </a:lnSpc>
              <a:buClr>
                <a:srgbClr val="000000"/>
              </a:buClr>
              <a:buFont typeface="Wingdings" charset="2"/>
              <a:buChar char=""/>
            </a:pPr>
            <a:r>
              <a:rPr b="1" lang="ru-RU" sz="2400" spc="-1" strike="noStrike">
                <a:solidFill>
                  <a:srgbClr val="000000"/>
                </a:solidFill>
                <a:latin typeface="Trebuchet MS"/>
                <a:ea typeface="DejaVu Sans"/>
              </a:rPr>
              <a:t>Муниципальных программах Селекционного сельсовета</a:t>
            </a:r>
            <a:endParaRPr b="0" lang="ru-RU" sz="2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" name="Рисунок 3" descr=""/>
          <p:cNvPicPr/>
          <p:nvPr/>
        </p:nvPicPr>
        <p:blipFill>
          <a:blip r:embed="rId1"/>
          <a:stretch/>
        </p:blipFill>
        <p:spPr>
          <a:xfrm>
            <a:off x="-27000" y="19440"/>
            <a:ext cx="9138960" cy="6852960"/>
          </a:xfrm>
          <a:prstGeom prst="rect">
            <a:avLst/>
          </a:prstGeom>
          <a:ln w="0">
            <a:noFill/>
          </a:ln>
        </p:spPr>
      </p:pic>
      <p:sp>
        <p:nvSpPr>
          <p:cNvPr id="110" name="Заголовок 1"/>
          <p:cNvSpPr/>
          <p:nvPr/>
        </p:nvSpPr>
        <p:spPr>
          <a:xfrm>
            <a:off x="2880" y="188640"/>
            <a:ext cx="9138960" cy="1137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r>
              <a:rPr b="1" lang="ru-RU" sz="3600" spc="-1" strike="noStrike">
                <a:solidFill>
                  <a:srgbClr val="821a08"/>
                </a:solidFill>
                <a:latin typeface="Trebuchet MS"/>
                <a:ea typeface="DejaVu Sans"/>
              </a:rPr>
              <a:t>Бюджетный процесс </a:t>
            </a:r>
            <a:r>
              <a:rPr b="1" lang="ru-RU" sz="3600" spc="-1" strike="noStrike">
                <a:solidFill>
                  <a:srgbClr val="21306a"/>
                </a:solidFill>
                <a:latin typeface="Trebuchet MS"/>
                <a:ea typeface="DejaVu Sans"/>
              </a:rPr>
              <a:t>–ежегодное формирование и исполнение бюджета:</a:t>
            </a:r>
            <a:endParaRPr b="0" lang="ru-RU" sz="3600" spc="-1" strike="noStrike">
              <a:latin typeface="Arial"/>
            </a:endParaRPr>
          </a:p>
        </p:txBody>
      </p:sp>
      <p:sp>
        <p:nvSpPr>
          <p:cNvPr id="111" name="Прямоугольник 4"/>
          <p:cNvSpPr/>
          <p:nvPr/>
        </p:nvSpPr>
        <p:spPr>
          <a:xfrm>
            <a:off x="260280" y="1845000"/>
            <a:ext cx="8123040" cy="4358520"/>
          </a:xfrm>
          <a:prstGeom prst="rect">
            <a:avLst/>
          </a:prstGeom>
          <a:gradFill rotWithShape="0">
            <a:gsLst>
              <a:gs pos="28000">
                <a:srgbClr val="d2f7b5"/>
              </a:gs>
              <a:gs pos="100000">
                <a:srgbClr val="abe67c"/>
              </a:gs>
            </a:gsLst>
            <a:lin ang="5400000"/>
          </a:gradFill>
          <a:ln>
            <a:solidFill>
              <a:srgbClr val="002060"/>
            </a:solidFill>
            <a:round/>
          </a:ln>
          <a:effectLst>
            <a:outerShdw blurRad="63360" dir="5400000" dist="50760" rotWithShape="0" sx="98000" sy="98000">
              <a:srgbClr val="000000">
                <a:alpha val="20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/>
        </p:style>
        <p:txBody>
          <a:bodyPr lIns="90000" rIns="90000" tIns="45000" bIns="45000">
            <a:spAutoFit/>
          </a:bodyPr>
          <a:p>
            <a:pPr marL="343080" indent="-338040">
              <a:lnSpc>
                <a:spcPct val="100000"/>
              </a:lnSpc>
              <a:buClr>
                <a:srgbClr val="000000"/>
              </a:buClr>
              <a:buFont typeface="Wingdings" charset="2"/>
              <a:buChar char=""/>
            </a:pPr>
            <a:r>
              <a:rPr b="1" lang="ru-RU" sz="2000" spc="-1" strike="noStrike">
                <a:solidFill>
                  <a:srgbClr val="000000"/>
                </a:solidFill>
                <a:latin typeface="Trebuchet MS"/>
                <a:ea typeface="DejaVu Sans"/>
              </a:rPr>
              <a:t>составление проекта бюджета на</a:t>
            </a:r>
            <a:r>
              <a:rPr b="0" lang="ru-RU" sz="2000" spc="-1" strike="noStrike">
                <a:solidFill>
                  <a:srgbClr val="000000"/>
                </a:solidFill>
                <a:latin typeface="Trebuchet MS"/>
                <a:ea typeface="DejaVu Sans"/>
              </a:rPr>
              <a:t> </a:t>
            </a:r>
            <a:r>
              <a:rPr b="1" lang="ru-RU" sz="2000" spc="-1" strike="noStrike">
                <a:solidFill>
                  <a:srgbClr val="000000"/>
                </a:solidFill>
                <a:latin typeface="Trebuchet MS"/>
                <a:ea typeface="DejaVu Sans"/>
              </a:rPr>
              <a:t>очередной финансовый год и плановый период;</a:t>
            </a:r>
            <a:endParaRPr b="0" lang="ru-RU" sz="2000" spc="-1" strike="noStrike">
              <a:latin typeface="Arial"/>
            </a:endParaRPr>
          </a:p>
          <a:p>
            <a:pPr marL="343080" indent="-338040">
              <a:lnSpc>
                <a:spcPct val="100000"/>
              </a:lnSpc>
              <a:buClr>
                <a:srgbClr val="000000"/>
              </a:buClr>
              <a:buFont typeface="Wingdings" charset="2"/>
              <a:buChar char=""/>
            </a:pPr>
            <a:r>
              <a:rPr b="0" lang="ru-RU" sz="2000" spc="-1" strike="noStrike">
                <a:solidFill>
                  <a:srgbClr val="000000"/>
                </a:solidFill>
                <a:latin typeface="Trebuchet MS"/>
                <a:ea typeface="DejaVu Sans"/>
              </a:rPr>
              <a:t>рассмотрение проекта бюджета на очередной финансовый год и плановый период;</a:t>
            </a:r>
            <a:endParaRPr b="0" lang="ru-RU" sz="2000" spc="-1" strike="noStrike">
              <a:latin typeface="Arial"/>
            </a:endParaRPr>
          </a:p>
          <a:p>
            <a:pPr marL="343080" indent="-338040">
              <a:lnSpc>
                <a:spcPct val="100000"/>
              </a:lnSpc>
              <a:buClr>
                <a:srgbClr val="000000"/>
              </a:buClr>
              <a:buFont typeface="Wingdings" charset="2"/>
              <a:buChar char=""/>
            </a:pPr>
            <a:r>
              <a:rPr b="0" lang="ru-RU" sz="2000" spc="-1" strike="noStrike">
                <a:solidFill>
                  <a:srgbClr val="000000"/>
                </a:solidFill>
                <a:latin typeface="Trebuchet MS"/>
                <a:ea typeface="DejaVu Sans"/>
              </a:rPr>
              <a:t>утверждение бюджета на очередной финансовый год, плановый период; </a:t>
            </a:r>
            <a:endParaRPr b="0" lang="ru-RU" sz="2000" spc="-1" strike="noStrike">
              <a:latin typeface="Arial"/>
            </a:endParaRPr>
          </a:p>
          <a:p>
            <a:pPr marL="343080" indent="-338040">
              <a:lnSpc>
                <a:spcPct val="100000"/>
              </a:lnSpc>
              <a:buClr>
                <a:srgbClr val="000000"/>
              </a:buClr>
              <a:buFont typeface="Wingdings" charset="2"/>
              <a:buChar char=""/>
            </a:pPr>
            <a:r>
              <a:rPr b="1" lang="ru-RU" sz="2000" spc="-1" strike="noStrike">
                <a:solidFill>
                  <a:srgbClr val="000000"/>
                </a:solidFill>
                <a:latin typeface="Trebuchet MS"/>
                <a:ea typeface="DejaVu Sans"/>
              </a:rPr>
              <a:t>исполнение бюджета в текущем году</a:t>
            </a:r>
            <a:endParaRPr b="0" lang="ru-RU" sz="2000" spc="-1" strike="noStrike">
              <a:latin typeface="Arial"/>
            </a:endParaRPr>
          </a:p>
          <a:p>
            <a:pPr marL="343080" indent="-338040">
              <a:lnSpc>
                <a:spcPct val="100000"/>
              </a:lnSpc>
              <a:buClr>
                <a:srgbClr val="000000"/>
              </a:buClr>
              <a:buFont typeface="Wingdings" charset="2"/>
              <a:buChar char=""/>
            </a:pPr>
            <a:r>
              <a:rPr b="1" lang="ru-RU" sz="2000" spc="-1" strike="noStrike">
                <a:solidFill>
                  <a:srgbClr val="000000"/>
                </a:solidFill>
                <a:latin typeface="Trebuchet MS"/>
                <a:ea typeface="DejaVu Sans"/>
              </a:rPr>
              <a:t>формирование отчета об исполнении бюджета предыдущего года;</a:t>
            </a:r>
            <a:endParaRPr b="0" lang="ru-RU" sz="2000" spc="-1" strike="noStrike">
              <a:latin typeface="Arial"/>
            </a:endParaRPr>
          </a:p>
          <a:p>
            <a:pPr marL="343080" indent="-338040">
              <a:lnSpc>
                <a:spcPct val="100000"/>
              </a:lnSpc>
              <a:buClr>
                <a:srgbClr val="000000"/>
              </a:buClr>
              <a:buFont typeface="Wingdings" charset="2"/>
              <a:buChar char=""/>
            </a:pPr>
            <a:r>
              <a:rPr b="1" lang="ru-RU" sz="2000" spc="-1" strike="noStrike">
                <a:solidFill>
                  <a:srgbClr val="000000"/>
                </a:solidFill>
                <a:latin typeface="Trebuchet MS"/>
                <a:ea typeface="DejaVu Sans"/>
              </a:rPr>
              <a:t>утверждение отчета об исполнении бюджета предыдущего года.</a:t>
            </a:r>
            <a:endParaRPr b="0" lang="ru-RU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Trebuchet MS"/>
                <a:ea typeface="DejaVu Sans"/>
              </a:rPr>
              <a:t> </a:t>
            </a:r>
            <a:endParaRPr b="0" lang="ru-RU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20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" name="Picture 2" descr=""/>
          <p:cNvPicPr/>
          <p:nvPr/>
        </p:nvPicPr>
        <p:blipFill>
          <a:blip r:embed="rId1"/>
          <a:stretch/>
        </p:blipFill>
        <p:spPr>
          <a:xfrm>
            <a:off x="0" y="-29880"/>
            <a:ext cx="9138960" cy="6852960"/>
          </a:xfrm>
          <a:prstGeom prst="rect">
            <a:avLst/>
          </a:prstGeom>
          <a:ln w="0">
            <a:noFill/>
          </a:ln>
        </p:spPr>
      </p:pic>
      <p:sp>
        <p:nvSpPr>
          <p:cNvPr id="113" name="Заголовок 3"/>
          <p:cNvSpPr/>
          <p:nvPr/>
        </p:nvSpPr>
        <p:spPr>
          <a:xfrm>
            <a:off x="0" y="116640"/>
            <a:ext cx="9031320" cy="1867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r>
              <a:rPr b="1" lang="ru-RU" sz="2400" spc="-1" strike="noStrike">
                <a:solidFill>
                  <a:srgbClr val="21306a"/>
                </a:solidFill>
                <a:latin typeface="Trebuchet MS"/>
                <a:ea typeface="DejaVu Sans"/>
              </a:rPr>
              <a:t>Основные параметры бюджета муниципального образования  </a:t>
            </a:r>
            <a:r>
              <a:rPr b="1" lang="ru-RU" sz="2400" spc="-1" strike="noStrike">
                <a:solidFill>
                  <a:srgbClr val="c00000"/>
                </a:solidFill>
                <a:latin typeface="Trebuchet MS"/>
                <a:ea typeface="DejaVu Sans"/>
              </a:rPr>
              <a:t>«Марицкий сельсовет» </a:t>
            </a:r>
            <a:br/>
            <a:r>
              <a:rPr b="1" lang="ru-RU" sz="2400" spc="-1" strike="noStrike">
                <a:solidFill>
                  <a:srgbClr val="21306a"/>
                </a:solidFill>
                <a:latin typeface="Trebuchet MS"/>
                <a:ea typeface="DejaVu Sans"/>
              </a:rPr>
              <a:t>Льговского района Курской области </a:t>
            </a:r>
            <a:br/>
            <a:r>
              <a:rPr b="1" lang="ru-RU" sz="2400" spc="-1" strike="noStrike">
                <a:solidFill>
                  <a:srgbClr val="21306a"/>
                </a:solidFill>
                <a:latin typeface="Trebuchet MS"/>
                <a:ea typeface="DejaVu Sans"/>
              </a:rPr>
              <a:t>на 2023 г. и плановый период 2024 и 2025 г.г.</a:t>
            </a:r>
            <a:br/>
            <a:endParaRPr b="0" lang="ru-RU" sz="2400" spc="-1" strike="noStrike">
              <a:latin typeface="Arial"/>
            </a:endParaRPr>
          </a:p>
        </p:txBody>
      </p:sp>
      <p:graphicFrame>
        <p:nvGraphicFramePr>
          <p:cNvPr id="114" name="Таблица 18"/>
          <p:cNvGraphicFramePr/>
          <p:nvPr/>
        </p:nvGraphicFramePr>
        <p:xfrm>
          <a:off x="323640" y="2565000"/>
          <a:ext cx="8280360" cy="3475800"/>
        </p:xfrm>
        <a:graphic>
          <a:graphicData uri="http://schemas.openxmlformats.org/drawingml/2006/table">
            <a:tbl>
              <a:tblPr/>
              <a:tblGrid>
                <a:gridCol w="3024000"/>
                <a:gridCol w="1872000"/>
                <a:gridCol w="1718640"/>
                <a:gridCol w="1666080"/>
              </a:tblGrid>
              <a:tr h="799920"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2400" spc="-1" strike="noStrike">
                          <a:solidFill>
                            <a:srgbClr val="111422"/>
                          </a:solidFill>
                          <a:latin typeface="Trebuchet MS"/>
                        </a:rPr>
                        <a:t>Наименование</a:t>
                      </a:r>
                      <a:endParaRPr b="0" lang="ru-RU" sz="24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2000" spc="-1" strike="noStrike">
                          <a:solidFill>
                            <a:srgbClr val="111422"/>
                          </a:solidFill>
                          <a:latin typeface="Trebuchet MS"/>
                        </a:rPr>
                        <a:t>2023</a:t>
                      </a:r>
                      <a:endParaRPr b="0" lang="ru-RU" sz="20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2000" spc="-1" strike="noStrike">
                          <a:solidFill>
                            <a:srgbClr val="111422"/>
                          </a:solidFill>
                          <a:latin typeface="Trebuchet MS"/>
                        </a:rPr>
                        <a:t>год</a:t>
                      </a:r>
                      <a:endParaRPr b="0" lang="ru-RU" sz="20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2000" spc="-1" strike="noStrike">
                          <a:solidFill>
                            <a:srgbClr val="111422"/>
                          </a:solidFill>
                          <a:latin typeface="Trebuchet MS"/>
                        </a:rPr>
                        <a:t>2024</a:t>
                      </a:r>
                      <a:endParaRPr b="0" lang="ru-RU" sz="20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2000" spc="-1" strike="noStrike">
                          <a:solidFill>
                            <a:srgbClr val="111422"/>
                          </a:solidFill>
                          <a:latin typeface="Trebuchet MS"/>
                        </a:rPr>
                        <a:t>год</a:t>
                      </a:r>
                      <a:endParaRPr b="0" lang="ru-RU" sz="20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2000" spc="-1" strike="noStrike">
                          <a:solidFill>
                            <a:srgbClr val="111422"/>
                          </a:solidFill>
                          <a:latin typeface="Trebuchet MS"/>
                        </a:rPr>
                        <a:t>2025</a:t>
                      </a:r>
                      <a:endParaRPr b="0" lang="ru-RU" sz="20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2000" spc="-1" strike="noStrike">
                          <a:solidFill>
                            <a:srgbClr val="111422"/>
                          </a:solidFill>
                          <a:latin typeface="Trebuchet MS"/>
                        </a:rPr>
                        <a:t>год</a:t>
                      </a:r>
                      <a:endParaRPr b="0" lang="ru-RU" sz="20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651600">
                <a:tc>
                  <a:txBody>
                    <a:bodyPr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111422"/>
                          </a:solidFill>
                          <a:latin typeface="Trebuchet MS"/>
                        </a:rPr>
                        <a:t>Доходы – всего</a:t>
                      </a:r>
                      <a:endParaRPr b="0" lang="ru-RU" sz="1800" spc="-1" strike="noStrike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111422"/>
                          </a:solidFill>
                          <a:latin typeface="Trebuchet MS"/>
                        </a:rPr>
                        <a:t>(тыс. рублей)</a:t>
                      </a:r>
                      <a:endParaRPr b="0" lang="ru-RU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endParaRPr b="0" lang="ru-RU" sz="18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031828"/>
                          </a:solidFill>
                          <a:latin typeface="Trebuchet MS"/>
                        </a:rPr>
                        <a:t>1671,0</a:t>
                      </a:r>
                      <a:endParaRPr b="0" lang="ru-RU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endParaRPr b="0" lang="ru-RU" sz="18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000000"/>
                          </a:solidFill>
                          <a:latin typeface="Trebuchet MS"/>
                        </a:rPr>
                        <a:t>1265,5</a:t>
                      </a:r>
                      <a:endParaRPr b="0" lang="ru-RU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endParaRPr b="0" lang="ru-RU" sz="18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000000"/>
                          </a:solidFill>
                          <a:latin typeface="Trebuchet MS"/>
                        </a:rPr>
                        <a:t>1245,2</a:t>
                      </a:r>
                      <a:endParaRPr b="0" lang="ru-RU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887760">
                <a:tc>
                  <a:txBody>
                    <a:bodyPr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endParaRPr b="0" lang="ru-RU" sz="1800" spc="-1" strike="noStrike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111422"/>
                          </a:solidFill>
                          <a:latin typeface="Trebuchet MS"/>
                        </a:rPr>
                        <a:t>Расходы – всего (тыс. рублей)</a:t>
                      </a:r>
                      <a:endParaRPr b="0" lang="ru-RU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endParaRPr b="0" lang="ru-RU" sz="1800" spc="-1" strike="noStrike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b="0" lang="ru-RU" sz="18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111422"/>
                          </a:solidFill>
                          <a:latin typeface="Trebuchet MS"/>
                        </a:rPr>
                        <a:t>1671,0</a:t>
                      </a:r>
                      <a:endParaRPr b="0" lang="ru-RU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endParaRPr b="0" lang="ru-RU" sz="1800" spc="-1" strike="noStrike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b="0" lang="ru-RU" sz="18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000000"/>
                          </a:solidFill>
                          <a:latin typeface="Trebuchet MS"/>
                        </a:rPr>
                        <a:t>1265,5</a:t>
                      </a:r>
                      <a:endParaRPr b="0" lang="ru-RU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endParaRPr b="0" lang="ru-RU" sz="1800" spc="-1" strike="noStrike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b="0" lang="ru-RU" sz="18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000000"/>
                          </a:solidFill>
                          <a:latin typeface="Trebuchet MS"/>
                        </a:rPr>
                        <a:t>1245,2</a:t>
                      </a:r>
                      <a:endParaRPr b="0" lang="ru-RU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1136880">
                <a:tc>
                  <a:txBody>
                    <a:bodyPr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endParaRPr b="0" lang="ru-RU" sz="1800" spc="-1" strike="noStrike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111422"/>
                          </a:solidFill>
                          <a:latin typeface="Trebuchet MS"/>
                        </a:rPr>
                        <a:t>Дефицит(-), профицит(+) местного бюджета</a:t>
                      </a:r>
                      <a:endParaRPr b="0" lang="ru-RU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endParaRPr b="0" lang="ru-RU" sz="1800" spc="-1" strike="noStrike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b="0" lang="ru-RU" sz="18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111422"/>
                          </a:solidFill>
                          <a:latin typeface="Trebuchet MS"/>
                        </a:rPr>
                        <a:t>0</a:t>
                      </a:r>
                      <a:endParaRPr b="0" lang="ru-RU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endParaRPr b="0" lang="ru-RU" sz="1800" spc="-1" strike="noStrike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b="0" lang="ru-RU" sz="18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111422"/>
                          </a:solidFill>
                          <a:latin typeface="Trebuchet MS"/>
                        </a:rPr>
                        <a:t>0</a:t>
                      </a:r>
                      <a:endParaRPr b="0" lang="ru-RU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endParaRPr b="0" lang="ru-RU" sz="1800" spc="-1" strike="noStrike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b="0" lang="ru-RU" sz="1800" spc="-1" strike="noStrike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111422"/>
                          </a:solidFill>
                          <a:latin typeface="Trebuchet MS"/>
                        </a:rPr>
                        <a:t>0</a:t>
                      </a:r>
                      <a:endParaRPr b="0" lang="ru-RU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</a:tr>
            </a:tbl>
          </a:graphicData>
        </a:graphic>
      </p:graphicFrame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" name="Picture 2" descr=""/>
          <p:cNvPicPr/>
          <p:nvPr/>
        </p:nvPicPr>
        <p:blipFill>
          <a:blip r:embed="rId1"/>
          <a:stretch/>
        </p:blipFill>
        <p:spPr>
          <a:xfrm>
            <a:off x="41400" y="19800"/>
            <a:ext cx="9138960" cy="6852960"/>
          </a:xfrm>
          <a:prstGeom prst="rect">
            <a:avLst/>
          </a:prstGeom>
          <a:ln w="0">
            <a:noFill/>
          </a:ln>
        </p:spPr>
      </p:pic>
      <p:sp>
        <p:nvSpPr>
          <p:cNvPr id="116" name="Заголовок 1"/>
          <p:cNvSpPr/>
          <p:nvPr/>
        </p:nvSpPr>
        <p:spPr>
          <a:xfrm>
            <a:off x="14760" y="0"/>
            <a:ext cx="9138960" cy="1137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r>
              <a:rPr b="1" lang="ru-RU" sz="2800" spc="-1" strike="noStrike">
                <a:solidFill>
                  <a:srgbClr val="191d34"/>
                </a:solidFill>
                <a:latin typeface="Trebuchet MS"/>
                <a:ea typeface="DejaVu Sans"/>
              </a:rPr>
              <a:t>Доходы бюджета муниципального образования </a:t>
            </a:r>
            <a:r>
              <a:rPr b="1" lang="ru-RU" sz="2800" spc="-1" strike="noStrike">
                <a:solidFill>
                  <a:srgbClr val="c00000"/>
                </a:solidFill>
                <a:latin typeface="Trebuchet MS"/>
                <a:ea typeface="DejaVu Sans"/>
              </a:rPr>
              <a:t>«Марицкий сельсовет» </a:t>
            </a:r>
            <a:r>
              <a:rPr b="1" lang="ru-RU" sz="2800" spc="-1" strike="noStrike">
                <a:solidFill>
                  <a:srgbClr val="191d34"/>
                </a:solidFill>
                <a:latin typeface="Trebuchet MS"/>
                <a:ea typeface="DejaVu Sans"/>
              </a:rPr>
              <a:t>на 2023 год</a:t>
            </a:r>
            <a:endParaRPr b="0" lang="ru-RU" sz="2800" spc="-1" strike="noStrike">
              <a:latin typeface="Arial"/>
            </a:endParaRPr>
          </a:p>
        </p:txBody>
      </p:sp>
      <p:sp>
        <p:nvSpPr>
          <p:cNvPr id="117" name="Прямоугольник 5"/>
          <p:cNvSpPr/>
          <p:nvPr/>
        </p:nvSpPr>
        <p:spPr>
          <a:xfrm>
            <a:off x="2915640" y="1446840"/>
            <a:ext cx="3307320" cy="1197720"/>
          </a:xfrm>
          <a:prstGeom prst="rect">
            <a:avLst/>
          </a:prstGeom>
          <a:gradFill rotWithShape="0">
            <a:gsLst>
              <a:gs pos="28000">
                <a:srgbClr val="d2f7b5"/>
              </a:gs>
              <a:gs pos="100000">
                <a:srgbClr val="abe67c"/>
              </a:gs>
            </a:gsLst>
            <a:lin ang="5400000"/>
          </a:gradFill>
          <a:ln>
            <a:solidFill>
              <a:srgbClr val="002060"/>
            </a:solidFill>
            <a:round/>
          </a:ln>
          <a:effectLst>
            <a:outerShdw blurRad="63360" dir="5400000" dist="50760" rotWithShape="0" sx="98000" sy="98000">
              <a:srgbClr val="000000">
                <a:alpha val="20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ru-RU" sz="2800" spc="-1" strike="noStrike">
                <a:solidFill>
                  <a:srgbClr val="c00000"/>
                </a:solidFill>
                <a:latin typeface="Trebuchet MS"/>
                <a:ea typeface="DejaVu Sans"/>
              </a:rPr>
              <a:t>Доходы </a:t>
            </a:r>
            <a:r>
              <a:rPr b="1" lang="ru-RU" sz="2400" spc="-1" strike="noStrike">
                <a:solidFill>
                  <a:srgbClr val="c00000"/>
                </a:solidFill>
                <a:latin typeface="Trebuchet MS"/>
                <a:ea typeface="DejaVu Sans"/>
              </a:rPr>
              <a:t>(всего)</a:t>
            </a:r>
            <a:endParaRPr b="0" lang="ru-RU" sz="24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latin typeface="Trebuchet MS"/>
                <a:ea typeface="DejaVu Sans"/>
              </a:rPr>
              <a:t>1671,0 тыс.руб</a:t>
            </a:r>
            <a:r>
              <a:rPr b="1" lang="ru-RU" sz="1800" spc="-1" strike="noStrike">
                <a:solidFill>
                  <a:srgbClr val="000000"/>
                </a:solidFill>
                <a:latin typeface="Trebuchet MS"/>
                <a:ea typeface="DejaVu Sans"/>
              </a:rPr>
              <a:t>.</a:t>
            </a:r>
            <a:endParaRPr b="0" lang="ru-RU" sz="1800" spc="-1" strike="noStrike">
              <a:latin typeface="Arial"/>
            </a:endParaRPr>
          </a:p>
        </p:txBody>
      </p:sp>
      <p:sp>
        <p:nvSpPr>
          <p:cNvPr id="118" name="Прямоугольник 6"/>
          <p:cNvSpPr/>
          <p:nvPr/>
        </p:nvSpPr>
        <p:spPr>
          <a:xfrm>
            <a:off x="395640" y="3210120"/>
            <a:ext cx="3307320" cy="1197720"/>
          </a:xfrm>
          <a:prstGeom prst="rect">
            <a:avLst/>
          </a:prstGeom>
          <a:gradFill rotWithShape="0">
            <a:gsLst>
              <a:gs pos="28000">
                <a:srgbClr val="d2f7b5"/>
              </a:gs>
              <a:gs pos="100000">
                <a:srgbClr val="abe67c"/>
              </a:gs>
            </a:gsLst>
            <a:lin ang="5400000"/>
          </a:gradFill>
          <a:ln>
            <a:solidFill>
              <a:srgbClr val="002060"/>
            </a:solidFill>
            <a:round/>
          </a:ln>
          <a:effectLst>
            <a:outerShdw blurRad="63360" dir="5400000" dist="50760" rotWithShape="0" sx="98000" sy="98000">
              <a:srgbClr val="000000">
                <a:alpha val="20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i="1" lang="ru-RU" sz="2400" spc="-1" strike="noStrike" u="sng">
                <a:solidFill>
                  <a:srgbClr val="000000"/>
                </a:solidFill>
                <a:uFillTx/>
                <a:latin typeface="Trebuchet MS"/>
                <a:ea typeface="DejaVu Sans"/>
              </a:rPr>
              <a:t>Налоговые доходы</a:t>
            </a:r>
            <a:endParaRPr b="0" lang="ru-RU" sz="24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i="1" lang="ru-RU" sz="2400" spc="-1" strike="noStrike">
                <a:solidFill>
                  <a:srgbClr val="000000"/>
                </a:solidFill>
                <a:latin typeface="Trebuchet MS"/>
                <a:ea typeface="DejaVu Sans"/>
              </a:rPr>
              <a:t>790,0тыс.руб.</a:t>
            </a:r>
            <a:endParaRPr b="0" lang="ru-RU" sz="2400" spc="-1" strike="noStrike">
              <a:latin typeface="Arial"/>
            </a:endParaRPr>
          </a:p>
        </p:txBody>
      </p:sp>
      <p:sp>
        <p:nvSpPr>
          <p:cNvPr id="119" name="Прямоугольник 8"/>
          <p:cNvSpPr/>
          <p:nvPr/>
        </p:nvSpPr>
        <p:spPr>
          <a:xfrm>
            <a:off x="5331960" y="3301560"/>
            <a:ext cx="3307320" cy="1197720"/>
          </a:xfrm>
          <a:prstGeom prst="rect">
            <a:avLst/>
          </a:prstGeom>
          <a:gradFill rotWithShape="0">
            <a:gsLst>
              <a:gs pos="28000">
                <a:srgbClr val="d2f7b5"/>
              </a:gs>
              <a:gs pos="100000">
                <a:srgbClr val="abe67c"/>
              </a:gs>
            </a:gsLst>
            <a:lin ang="5400000"/>
          </a:gradFill>
          <a:ln>
            <a:solidFill>
              <a:srgbClr val="002060"/>
            </a:solidFill>
            <a:round/>
          </a:ln>
          <a:effectLst>
            <a:outerShdw blurRad="63360" dir="5400000" dist="50760" rotWithShape="0" sx="98000" sy="98000">
              <a:srgbClr val="000000">
                <a:alpha val="20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i="1" lang="ru-RU" sz="2400" spc="-1" strike="noStrike" u="sng">
                <a:solidFill>
                  <a:srgbClr val="000000"/>
                </a:solidFill>
                <a:uFillTx/>
                <a:latin typeface="Trebuchet MS"/>
                <a:ea typeface="DejaVu Sans"/>
              </a:rPr>
              <a:t>Безвозмездные</a:t>
            </a:r>
            <a:r>
              <a:rPr b="1" i="1" lang="ru-RU" sz="2400" spc="-1" strike="noStrike">
                <a:solidFill>
                  <a:srgbClr val="000000"/>
                </a:solidFill>
                <a:latin typeface="Trebuchet MS"/>
                <a:ea typeface="DejaVu Sans"/>
              </a:rPr>
              <a:t> </a:t>
            </a:r>
            <a:r>
              <a:rPr b="1" i="1" lang="ru-RU" sz="2400" spc="-1" strike="noStrike" u="sng">
                <a:solidFill>
                  <a:srgbClr val="000000"/>
                </a:solidFill>
                <a:uFillTx/>
                <a:latin typeface="Trebuchet MS"/>
                <a:ea typeface="DejaVu Sans"/>
              </a:rPr>
              <a:t>поступления </a:t>
            </a:r>
            <a:endParaRPr b="0" lang="ru-RU" sz="24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i="1" lang="ru-RU" sz="2400" spc="-1" strike="noStrike">
                <a:solidFill>
                  <a:srgbClr val="000000"/>
                </a:solidFill>
                <a:latin typeface="Trebuchet MS"/>
                <a:ea typeface="DejaVu Sans"/>
              </a:rPr>
              <a:t>881,0 тыс.руб.</a:t>
            </a:r>
            <a:endParaRPr b="0" lang="ru-RU" sz="2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Заголовок 1"/>
          <p:cNvSpPr/>
          <p:nvPr/>
        </p:nvSpPr>
        <p:spPr>
          <a:xfrm>
            <a:off x="1187640" y="260640"/>
            <a:ext cx="6547680" cy="772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r>
              <a:rPr b="1" i="1" lang="ru-RU" sz="2400" spc="-1" strike="noStrike">
                <a:solidFill>
                  <a:srgbClr val="002060"/>
                </a:solidFill>
                <a:latin typeface="TruthCYR Medium"/>
                <a:ea typeface="DejaVu Sans"/>
              </a:rPr>
              <a:t>Структура налоговых и неналоговых доходов в 2023 году</a:t>
            </a:r>
            <a:endParaRPr b="0" lang="ru-RU" sz="2400" spc="-1" strike="noStrike">
              <a:latin typeface="Arial"/>
            </a:endParaRPr>
          </a:p>
        </p:txBody>
      </p:sp>
      <p:graphicFrame>
        <p:nvGraphicFramePr>
          <p:cNvPr id="121" name="Объект 3"/>
          <p:cNvGraphicFramePr/>
          <p:nvPr/>
        </p:nvGraphicFramePr>
        <p:xfrm>
          <a:off x="-108360" y="1169280"/>
          <a:ext cx="9123840" cy="56836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Picture 2" descr=""/>
          <p:cNvPicPr/>
          <p:nvPr/>
        </p:nvPicPr>
        <p:blipFill>
          <a:blip r:embed="rId1"/>
          <a:stretch/>
        </p:blipFill>
        <p:spPr>
          <a:xfrm>
            <a:off x="41400" y="19800"/>
            <a:ext cx="9138960" cy="6852960"/>
          </a:xfrm>
          <a:prstGeom prst="rect">
            <a:avLst/>
          </a:prstGeom>
          <a:ln w="0">
            <a:noFill/>
          </a:ln>
        </p:spPr>
      </p:pic>
      <p:sp>
        <p:nvSpPr>
          <p:cNvPr id="123" name="Заголовок 1"/>
          <p:cNvSpPr/>
          <p:nvPr/>
        </p:nvSpPr>
        <p:spPr>
          <a:xfrm>
            <a:off x="14760" y="0"/>
            <a:ext cx="9138960" cy="1137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r>
              <a:rPr b="1" lang="ru-RU" sz="2800" spc="-1" strike="noStrike">
                <a:solidFill>
                  <a:srgbClr val="191d34"/>
                </a:solidFill>
                <a:latin typeface="Trebuchet MS"/>
                <a:ea typeface="DejaVu Sans"/>
              </a:rPr>
              <a:t>Доходы бюджета муниципального образования </a:t>
            </a:r>
            <a:r>
              <a:rPr b="1" lang="ru-RU" sz="2800" spc="-1" strike="noStrike">
                <a:solidFill>
                  <a:srgbClr val="c00000"/>
                </a:solidFill>
                <a:latin typeface="Trebuchet MS"/>
                <a:ea typeface="DejaVu Sans"/>
              </a:rPr>
              <a:t>«Марицкий сельсовет» </a:t>
            </a:r>
            <a:r>
              <a:rPr b="1" lang="ru-RU" sz="2800" spc="-1" strike="noStrike">
                <a:solidFill>
                  <a:srgbClr val="191d34"/>
                </a:solidFill>
                <a:latin typeface="Trebuchet MS"/>
                <a:ea typeface="DejaVu Sans"/>
              </a:rPr>
              <a:t>на 2024 год</a:t>
            </a:r>
            <a:endParaRPr b="0" lang="ru-RU" sz="2800" spc="-1" strike="noStrike">
              <a:latin typeface="Arial"/>
            </a:endParaRPr>
          </a:p>
        </p:txBody>
      </p:sp>
      <p:sp>
        <p:nvSpPr>
          <p:cNvPr id="124" name="Прямоугольник 5"/>
          <p:cNvSpPr/>
          <p:nvPr/>
        </p:nvSpPr>
        <p:spPr>
          <a:xfrm>
            <a:off x="2915640" y="1446840"/>
            <a:ext cx="3307320" cy="1197720"/>
          </a:xfrm>
          <a:prstGeom prst="rect">
            <a:avLst/>
          </a:prstGeom>
          <a:gradFill rotWithShape="0">
            <a:gsLst>
              <a:gs pos="28000">
                <a:srgbClr val="d2f7b5"/>
              </a:gs>
              <a:gs pos="100000">
                <a:srgbClr val="abe67c"/>
              </a:gs>
            </a:gsLst>
            <a:lin ang="5400000"/>
          </a:gradFill>
          <a:ln>
            <a:solidFill>
              <a:srgbClr val="111111"/>
            </a:solidFill>
            <a:round/>
          </a:ln>
          <a:effectLst>
            <a:outerShdw blurRad="63360" dir="5400000" dist="50760" rotWithShape="0" sx="98000" sy="98000">
              <a:srgbClr val="000000">
                <a:alpha val="20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ru-RU" sz="2800" spc="-1" strike="noStrike">
                <a:solidFill>
                  <a:srgbClr val="c00000"/>
                </a:solidFill>
                <a:latin typeface="Trebuchet MS"/>
                <a:ea typeface="DejaVu Sans"/>
              </a:rPr>
              <a:t>Доходы </a:t>
            </a:r>
            <a:r>
              <a:rPr b="1" lang="ru-RU" sz="2400" spc="-1" strike="noStrike">
                <a:solidFill>
                  <a:srgbClr val="c00000"/>
                </a:solidFill>
                <a:latin typeface="Trebuchet MS"/>
                <a:ea typeface="DejaVu Sans"/>
              </a:rPr>
              <a:t>(всего)</a:t>
            </a:r>
            <a:r>
              <a:rPr b="0" lang="ru-RU" sz="2400" spc="-1" strike="noStrike">
                <a:solidFill>
                  <a:srgbClr val="c00000"/>
                </a:solidFill>
                <a:latin typeface="Trebuchet MS"/>
                <a:ea typeface="DejaVu Sans"/>
              </a:rPr>
              <a:t>     1265,5</a:t>
            </a:r>
            <a:r>
              <a:rPr b="1" lang="ru-RU" sz="2400" spc="-1" strike="noStrike">
                <a:solidFill>
                  <a:srgbClr val="000000"/>
                </a:solidFill>
                <a:latin typeface="Trebuchet MS"/>
                <a:ea typeface="DejaVu Sans"/>
              </a:rPr>
              <a:t> тыс.руб</a:t>
            </a:r>
            <a:r>
              <a:rPr b="1" lang="ru-RU" sz="1800" spc="-1" strike="noStrike">
                <a:solidFill>
                  <a:srgbClr val="000000"/>
                </a:solidFill>
                <a:latin typeface="Trebuchet MS"/>
                <a:ea typeface="DejaVu Sans"/>
              </a:rPr>
              <a:t>.</a:t>
            </a:r>
            <a:endParaRPr b="0" lang="ru-RU" sz="1800" spc="-1" strike="noStrike">
              <a:latin typeface="Arial"/>
            </a:endParaRPr>
          </a:p>
        </p:txBody>
      </p:sp>
      <p:sp>
        <p:nvSpPr>
          <p:cNvPr id="125" name="Прямоугольник 6"/>
          <p:cNvSpPr/>
          <p:nvPr/>
        </p:nvSpPr>
        <p:spPr>
          <a:xfrm>
            <a:off x="395640" y="3210120"/>
            <a:ext cx="3307320" cy="1197720"/>
          </a:xfrm>
          <a:prstGeom prst="rect">
            <a:avLst/>
          </a:prstGeom>
          <a:gradFill rotWithShape="0">
            <a:gsLst>
              <a:gs pos="28000">
                <a:srgbClr val="d2f7b5"/>
              </a:gs>
              <a:gs pos="100000">
                <a:srgbClr val="abe67c"/>
              </a:gs>
            </a:gsLst>
            <a:lin ang="5400000"/>
          </a:gradFill>
          <a:ln>
            <a:solidFill>
              <a:srgbClr val="002060"/>
            </a:solidFill>
            <a:round/>
          </a:ln>
          <a:effectLst>
            <a:outerShdw blurRad="63360" dir="5400000" dist="50760" rotWithShape="0" sx="98000" sy="98000">
              <a:srgbClr val="000000">
                <a:alpha val="20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i="1" lang="ru-RU" sz="2400" spc="-1" strike="noStrike" u="sng">
                <a:solidFill>
                  <a:srgbClr val="000000"/>
                </a:solidFill>
                <a:uFillTx/>
                <a:latin typeface="Trebuchet MS"/>
                <a:ea typeface="DejaVu Sans"/>
              </a:rPr>
              <a:t>Налоговые доходы</a:t>
            </a:r>
            <a:endParaRPr b="0" lang="ru-RU" sz="24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i="1" lang="ru-RU" sz="2400" spc="-1" strike="noStrike">
                <a:solidFill>
                  <a:srgbClr val="000000"/>
                </a:solidFill>
                <a:latin typeface="Trebuchet MS"/>
                <a:ea typeface="DejaVu Sans"/>
              </a:rPr>
              <a:t>793,9 тыс.руб.</a:t>
            </a:r>
            <a:endParaRPr b="0" lang="ru-RU" sz="2400" spc="-1" strike="noStrike">
              <a:latin typeface="Arial"/>
            </a:endParaRPr>
          </a:p>
        </p:txBody>
      </p:sp>
      <p:sp>
        <p:nvSpPr>
          <p:cNvPr id="126" name="Прямоугольник 8"/>
          <p:cNvSpPr/>
          <p:nvPr/>
        </p:nvSpPr>
        <p:spPr>
          <a:xfrm>
            <a:off x="5331960" y="3301560"/>
            <a:ext cx="3307320" cy="1197720"/>
          </a:xfrm>
          <a:prstGeom prst="rect">
            <a:avLst/>
          </a:prstGeom>
          <a:gradFill rotWithShape="0">
            <a:gsLst>
              <a:gs pos="28000">
                <a:srgbClr val="d2f7b5"/>
              </a:gs>
              <a:gs pos="100000">
                <a:srgbClr val="abe67c"/>
              </a:gs>
            </a:gsLst>
            <a:lin ang="5400000"/>
          </a:gradFill>
          <a:ln>
            <a:solidFill>
              <a:srgbClr val="002060"/>
            </a:solidFill>
            <a:round/>
          </a:ln>
          <a:effectLst>
            <a:outerShdw blurRad="63360" dir="5400000" dist="50760" rotWithShape="0" sx="98000" sy="98000">
              <a:srgbClr val="000000">
                <a:alpha val="20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i="1" lang="ru-RU" sz="2400" spc="-1" strike="noStrike" u="sng">
                <a:solidFill>
                  <a:srgbClr val="000000"/>
                </a:solidFill>
                <a:uFillTx/>
                <a:latin typeface="Trebuchet MS"/>
                <a:ea typeface="DejaVu Sans"/>
              </a:rPr>
              <a:t>Безвозмездные</a:t>
            </a:r>
            <a:r>
              <a:rPr b="1" i="1" lang="ru-RU" sz="2400" spc="-1" strike="noStrike">
                <a:solidFill>
                  <a:srgbClr val="000000"/>
                </a:solidFill>
                <a:latin typeface="Trebuchet MS"/>
                <a:ea typeface="DejaVu Sans"/>
              </a:rPr>
              <a:t> </a:t>
            </a:r>
            <a:r>
              <a:rPr b="1" i="1" lang="ru-RU" sz="2400" spc="-1" strike="noStrike" u="sng">
                <a:solidFill>
                  <a:srgbClr val="000000"/>
                </a:solidFill>
                <a:uFillTx/>
                <a:latin typeface="Trebuchet MS"/>
                <a:ea typeface="DejaVu Sans"/>
              </a:rPr>
              <a:t>поступления </a:t>
            </a:r>
            <a:endParaRPr b="0" lang="ru-RU" sz="24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i="1" lang="ru-RU" sz="2400" spc="-1" strike="noStrike">
                <a:solidFill>
                  <a:srgbClr val="000000"/>
                </a:solidFill>
                <a:latin typeface="Trebuchet MS"/>
                <a:ea typeface="DejaVu Sans"/>
              </a:rPr>
              <a:t>471,6 тыс.руб.</a:t>
            </a:r>
            <a:endParaRPr b="0" lang="ru-RU" sz="2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645</TotalTime>
  <Application>LibreOffice/7.1.6.2$Windows_X86_64 LibreOffice_project/0e133318fcee89abacd6a7d077e292f1145735c3</Application>
  <AppVersion>15.0000</AppVersion>
  <Words>474</Words>
  <Paragraphs>131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2023-03-03T06:31:06Z</dcterms:created>
  <dc:creator>Селекционный</dc:creator>
  <dc:description/>
  <dc:language>ru-RU</dc:language>
  <cp:lastModifiedBy/>
  <dcterms:modified xsi:type="dcterms:W3CDTF">2023-03-14T09:34:54Z</dcterms:modified>
  <cp:revision>74</cp:revision>
  <dc:subject/>
  <dc:title>Презентация PowerPoint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otes">
    <vt:i4>2</vt:i4>
  </property>
  <property fmtid="{D5CDD505-2E9C-101B-9397-08002B2CF9AE}" pid="3" name="PresentationFormat">
    <vt:lpwstr>Экран (4:3)</vt:lpwstr>
  </property>
  <property fmtid="{D5CDD505-2E9C-101B-9397-08002B2CF9AE}" pid="4" name="Slides">
    <vt:i4>16</vt:i4>
  </property>
</Properties>
</file>